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handoutMasterIdLst>
    <p:handoutMasterId r:id="rId36"/>
  </p:handoutMasterIdLst>
  <p:sldIdLst>
    <p:sldId id="257" r:id="rId4"/>
    <p:sldId id="261" r:id="rId5"/>
    <p:sldId id="266" r:id="rId6"/>
    <p:sldId id="284" r:id="rId7"/>
    <p:sldId id="285" r:id="rId8"/>
    <p:sldId id="286" r:id="rId9"/>
    <p:sldId id="287" r:id="rId10"/>
    <p:sldId id="288" r:id="rId11"/>
    <p:sldId id="289" r:id="rId12"/>
    <p:sldId id="283" r:id="rId13"/>
    <p:sldId id="260"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62" r:id="rId30"/>
    <p:sldId id="263" r:id="rId31"/>
    <p:sldId id="264" r:id="rId32"/>
    <p:sldId id="265"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41" d="100"/>
          <a:sy n="141" d="100"/>
        </p:scale>
        <p:origin x="-774" y="96"/>
      </p:cViewPr>
      <p:guideLst>
        <p:guide orient="horz" pos="2160"/>
        <p:guide pos="2880"/>
      </p:guideLst>
    </p:cSldViewPr>
  </p:slideViewPr>
  <p:notesTextViewPr>
    <p:cViewPr>
      <p:scale>
        <a:sx n="1" d="1"/>
        <a:sy n="1" d="1"/>
      </p:scale>
      <p:origin x="0" y="0"/>
    </p:cViewPr>
  </p:notesTextViewPr>
  <p:notesViewPr>
    <p:cSldViewPr snapToGrid="0">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113F11-019C-4A9B-A257-CA814FF6D581}" type="datetimeFigureOut">
              <a:rPr lang="en-US" smtClean="0"/>
              <a:t>1/15/2016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35D744-EAE3-4197-B67A-870BB66EE666}" type="slidenum">
              <a:rPr lang="en-US" smtClean="0"/>
              <a:t>‹#›</a:t>
            </a:fld>
            <a:endParaRPr lang="en-US"/>
          </a:p>
        </p:txBody>
      </p:sp>
    </p:spTree>
    <p:extLst>
      <p:ext uri="{BB962C8B-B14F-4D97-AF65-F5344CB8AC3E}">
        <p14:creationId xmlns:p14="http://schemas.microsoft.com/office/powerpoint/2010/main" val="466014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58592-446E-4FEA-BAD7-9A75D36F1252}" type="datetimeFigureOut">
              <a:rPr lang="en-US" smtClean="0"/>
              <a:t>1/15/2016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4A8CE-AEA3-4DB1-BED8-D0D5AD28EC06}" type="slidenum">
              <a:rPr lang="en-US" smtClean="0"/>
              <a:t>‹#›</a:t>
            </a:fld>
            <a:endParaRPr lang="en-US"/>
          </a:p>
        </p:txBody>
      </p:sp>
    </p:spTree>
    <p:extLst>
      <p:ext uri="{BB962C8B-B14F-4D97-AF65-F5344CB8AC3E}">
        <p14:creationId xmlns:p14="http://schemas.microsoft.com/office/powerpoint/2010/main" val="34034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0E256-620F-0647-B036-2167265C8A7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2674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9525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94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53616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83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7282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09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7148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9981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6809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199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6656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8361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2393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8528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74165" y="5096607"/>
            <a:ext cx="7795758" cy="1097085"/>
          </a:xfrm>
          <a:prstGeom prst="rect">
            <a:avLst/>
          </a:prstGeom>
        </p:spPr>
      </p:pic>
      <p:sp>
        <p:nvSpPr>
          <p:cNvPr id="10" name="Title 1"/>
          <p:cNvSpPr>
            <a:spLocks noGrp="1"/>
          </p:cNvSpPr>
          <p:nvPr>
            <p:ph type="title" hasCustomPrompt="1"/>
          </p:nvPr>
        </p:nvSpPr>
        <p:spPr>
          <a:xfrm>
            <a:off x="620725" y="633416"/>
            <a:ext cx="7931119" cy="2432426"/>
          </a:xfrm>
        </p:spPr>
        <p:txBody>
          <a:bodyPr anchor="b">
            <a:normAutofit/>
          </a:bodyPr>
          <a:lstStyle>
            <a:lvl1pPr algn="ctr">
              <a:defRPr sz="4400">
                <a:latin typeface="Cambria" panose="02040503050406030204" pitchFamily="18" charset="0"/>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314426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6196C-906A-423F-A707-8667F21D3B7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174692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6196C-906A-423F-A707-8667F21D3B7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88257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157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7461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319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188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57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12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548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00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329" y="159569"/>
            <a:ext cx="8477693" cy="627240"/>
          </a:xfrm>
        </p:spPr>
        <p:txBody>
          <a:bodyPr/>
          <a:lstStyle>
            <a:lvl1pPr>
              <a:defRPr cap="none" baseline="0">
                <a:solidFill>
                  <a:srgbClr val="FF0000"/>
                </a:solidFill>
                <a:latin typeface="Cambria" panose="02040503050406030204" pitchFamily="18" charset="0"/>
              </a:defRPr>
            </a:lvl1pPr>
          </a:lstStyle>
          <a:p>
            <a:r>
              <a:rPr lang="en-US" dirty="0" smtClean="0"/>
              <a:t>Master title style</a:t>
            </a:r>
            <a:endParaRPr lang="en-US" dirty="0"/>
          </a:p>
        </p:txBody>
      </p:sp>
      <p:sp>
        <p:nvSpPr>
          <p:cNvPr id="3" name="Content Placeholder 2"/>
          <p:cNvSpPr>
            <a:spLocks noGrp="1"/>
          </p:cNvSpPr>
          <p:nvPr>
            <p:ph idx="1"/>
          </p:nvPr>
        </p:nvSpPr>
        <p:spPr>
          <a:xfrm>
            <a:off x="347329" y="786810"/>
            <a:ext cx="8477693" cy="4638864"/>
          </a:xfrm>
        </p:spPr>
        <p:txBody>
          <a:bodyPr/>
          <a:lstStyle>
            <a:lvl1pPr marL="227013" indent="-227013">
              <a:lnSpc>
                <a:spcPct val="100000"/>
              </a:lnSpc>
              <a:spcBef>
                <a:spcPts val="50"/>
              </a:spcBef>
              <a:buClr>
                <a:srgbClr val="FF0000"/>
              </a:buClr>
              <a:buFont typeface="Arial" panose="020B0604020202020204" pitchFamily="34" charset="0"/>
              <a:buChar char="•"/>
              <a:defRPr sz="2800" b="1"/>
            </a:lvl1pPr>
            <a:lvl2pPr marL="227013" indent="-227013">
              <a:lnSpc>
                <a:spcPct val="100000"/>
              </a:lnSpc>
              <a:spcBef>
                <a:spcPts val="0"/>
              </a:spcBef>
              <a:buClr>
                <a:srgbClr val="FF0000"/>
              </a:buClr>
              <a:defRPr sz="2800" b="1"/>
            </a:lvl2pPr>
            <a:lvl3pPr marL="630238" indent="-284163">
              <a:lnSpc>
                <a:spcPct val="100000"/>
              </a:lnSpc>
              <a:spcBef>
                <a:spcPts val="50"/>
              </a:spcBef>
              <a:buClr>
                <a:srgbClr val="FF0000"/>
              </a:buClr>
              <a:buFont typeface="Arial" panose="020B0604020202020204" pitchFamily="34" charset="0"/>
              <a:buChar char="–"/>
              <a:defRPr sz="2800"/>
            </a:lvl3pPr>
            <a:lvl4pPr marL="857250" indent="-228600">
              <a:lnSpc>
                <a:spcPct val="100000"/>
              </a:lnSpc>
              <a:spcBef>
                <a:spcPts val="50"/>
              </a:spcBef>
              <a:buClr>
                <a:srgbClr val="FF0000"/>
              </a:buClr>
              <a:buFont typeface="Wingdings" panose="05000000000000000000" pitchFamily="2" charset="2"/>
              <a:buChar char="§"/>
              <a:defRPr sz="2400"/>
            </a:lvl4pPr>
            <a:lvl5pPr marL="1084263" indent="-228600">
              <a:lnSpc>
                <a:spcPct val="100000"/>
              </a:lnSpc>
              <a:spcBef>
                <a:spcPts val="50"/>
              </a:spcBef>
              <a:buClr>
                <a:srgbClr val="FF0000"/>
              </a:buClr>
              <a:defRPr sz="2000"/>
            </a:lvl5pPr>
            <a:lvl6pPr marL="1254125" indent="-228600">
              <a:spcBef>
                <a:spcPts val="50"/>
              </a:spcBef>
              <a:defRPr sz="2000"/>
            </a:lvl6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7" name="Rectangle 6"/>
          <p:cNvSpPr/>
          <p:nvPr userDrawn="1"/>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1312388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858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653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126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3075" name="Picture 3" descr="ISU_Nameplate_Rev.gif                                          000002AFBIZ2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8975"/>
            <a:ext cx="5029200" cy="6826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2BF49"/>
                </a:solidFill>
              </a:defRPr>
            </a:lvl1pPr>
          </a:lstStyle>
          <a:p>
            <a:pPr lvl="0"/>
            <a:r>
              <a:rPr lang="en-US" noProof="0" smtClean="0"/>
              <a:t>Click to edit Master title style</a:t>
            </a:r>
            <a:endParaRPr lang="en-US" noProof="0" dirty="0" smtClean="0"/>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a:buNone/>
              <a:defRPr sz="2400"/>
            </a:lvl1pPr>
          </a:lstStyle>
          <a:p>
            <a:pPr lvl="0"/>
            <a:r>
              <a:rPr lang="en-US" noProof="0" smtClean="0"/>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srgbClr val="000000"/>
              </a:solidFill>
            </a:endParaRPr>
          </a:p>
        </p:txBody>
      </p:sp>
      <p:sp>
        <p:nvSpPr>
          <p:cNvPr id="3079" name="Text Box 7"/>
          <p:cNvSpPr txBox="1">
            <a:spLocks noChangeArrowheads="1"/>
          </p:cNvSpPr>
          <p:nvPr/>
        </p:nvSpPr>
        <p:spPr bwMode="auto">
          <a:xfrm>
            <a:off x="468313" y="1295400"/>
            <a:ext cx="2839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smtClean="0">
                <a:solidFill>
                  <a:srgbClr val="FFFFFF"/>
                </a:solidFill>
                <a:latin typeface="Univers 65 Bold" charset="0"/>
              </a:rPr>
              <a:t>University Human Resources</a:t>
            </a:r>
            <a:endParaRPr lang="en-US" sz="1600" dirty="0">
              <a:solidFill>
                <a:srgbClr val="FFFFFF"/>
              </a:solidFill>
              <a:latin typeface="Univers 65 Bold" charset="0"/>
            </a:endParaRPr>
          </a:p>
        </p:txBody>
      </p:sp>
    </p:spTree>
    <p:extLst>
      <p:ext uri="{BB962C8B-B14F-4D97-AF65-F5344CB8AC3E}">
        <p14:creationId xmlns:p14="http://schemas.microsoft.com/office/powerpoint/2010/main" val="32479635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8419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33873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42353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7840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56042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151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6196C-906A-423F-A707-8667F21D3B7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1894057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60148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95381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8850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3674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76196C-906A-423F-A707-8667F21D3B71}"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185125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76196C-906A-423F-A707-8667F21D3B71}"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221819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76196C-906A-423F-A707-8667F21D3B71}"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398744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6196C-906A-423F-A707-8667F21D3B71}"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220042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6196C-906A-423F-A707-8667F21D3B71}"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402195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6196C-906A-423F-A707-8667F21D3B71}"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C92AA-6661-42A2-9AE4-3EBD930698E8}" type="slidenum">
              <a:rPr lang="en-US" smtClean="0"/>
              <a:t>‹#›</a:t>
            </a:fld>
            <a:endParaRPr lang="en-US"/>
          </a:p>
        </p:txBody>
      </p:sp>
    </p:spTree>
    <p:extLst>
      <p:ext uri="{BB962C8B-B14F-4D97-AF65-F5344CB8AC3E}">
        <p14:creationId xmlns:p14="http://schemas.microsoft.com/office/powerpoint/2010/main" val="140061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6196C-906A-423F-A707-8667F21D3B71}" type="datetimeFigureOut">
              <a:rPr lang="en-US" smtClean="0"/>
              <a:t>1/15/2016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C92AA-6661-42A2-9AE4-3EBD930698E8}" type="slidenum">
              <a:rPr lang="en-US" smtClean="0"/>
              <a:t>‹#›</a:t>
            </a:fld>
            <a:endParaRPr lang="en-US"/>
          </a:p>
        </p:txBody>
      </p:sp>
    </p:spTree>
    <p:extLst>
      <p:ext uri="{BB962C8B-B14F-4D97-AF65-F5344CB8AC3E}">
        <p14:creationId xmlns:p14="http://schemas.microsoft.com/office/powerpoint/2010/main" val="2614104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1819-A6CA-4A65-8E9A-419D5052BB3C}"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DDCA0-79FC-4301-AAFC-54B1E60EBE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87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4" name="Picture 10" descr="ISU_Nameplate_Rev.gif                                          000002AFBIZ2                           00000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6248400"/>
            <a:ext cx="3352800" cy="454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auto">
          <a:xfrm>
            <a:off x="212725" y="3489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srgbClr val="000000"/>
              </a:solidFill>
            </a:endParaRPr>
          </a:p>
        </p:txBody>
      </p:sp>
      <p:sp>
        <p:nvSpPr>
          <p:cNvPr id="1036" name="Text Box 12"/>
          <p:cNvSpPr txBox="1">
            <a:spLocks noChangeArrowheads="1"/>
          </p:cNvSpPr>
          <p:nvPr/>
        </p:nvSpPr>
        <p:spPr bwMode="auto">
          <a:xfrm>
            <a:off x="6014249" y="6324600"/>
            <a:ext cx="2839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dirty="0" smtClean="0">
                <a:solidFill>
                  <a:srgbClr val="FFFFFF"/>
                </a:solidFill>
                <a:latin typeface="Univers 65 Bold" charset="0"/>
              </a:rPr>
              <a:t>University Human Resources</a:t>
            </a:r>
            <a:endParaRPr lang="en-US" sz="1600" dirty="0">
              <a:solidFill>
                <a:srgbClr val="FFFFFF"/>
              </a:solidFill>
              <a:latin typeface="Univers 65 Bold" charset="0"/>
            </a:endParaRPr>
          </a:p>
        </p:txBody>
      </p:sp>
    </p:spTree>
    <p:extLst>
      <p:ext uri="{BB962C8B-B14F-4D97-AF65-F5344CB8AC3E}">
        <p14:creationId xmlns:p14="http://schemas.microsoft.com/office/powerpoint/2010/main" val="298754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rgbClr val="CE1126"/>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a:buChar char="•"/>
        <a:defRPr sz="2600">
          <a:solidFill>
            <a:srgbClr val="7A6E67"/>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2pPr>
      <a:lvl3pPr marL="11430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3pPr>
      <a:lvl4pPr marL="16002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4pPr>
      <a:lvl5pPr marL="20574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5pPr>
      <a:lvl6pPr marL="25146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6pPr>
      <a:lvl7pPr marL="29718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7pPr>
      <a:lvl8pPr marL="34290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8pPr>
      <a:lvl9pPr marL="38862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mailto:Taxoffice@iastate.edu" TargetMode="External"/><Relationship Id="rId2" Type="http://schemas.openxmlformats.org/officeDocument/2006/relationships/hyperlink" Target="http://www.mytaxform.com/" TargetMode="External"/><Relationship Id="rId1" Type="http://schemas.openxmlformats.org/officeDocument/2006/relationships/slideLayout" Target="../slideLayouts/slideLayout24.xml"/><Relationship Id="rId4" Type="http://schemas.openxmlformats.org/officeDocument/2006/relationships/hyperlink" Target="mailto:benefits@ia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25" y="369097"/>
            <a:ext cx="7931119" cy="2432426"/>
          </a:xfrm>
        </p:spPr>
        <p:txBody>
          <a:bodyPr>
            <a:normAutofit/>
          </a:bodyPr>
          <a:lstStyle/>
          <a:p>
            <a:r>
              <a:rPr lang="en-US" dirty="0" smtClean="0"/>
              <a:t>General Council Meeting</a:t>
            </a:r>
            <a:br>
              <a:rPr lang="en-US" dirty="0" smtClean="0"/>
            </a:br>
            <a:r>
              <a:rPr lang="en-US" dirty="0" smtClean="0"/>
              <a:t/>
            </a:r>
            <a:br>
              <a:rPr lang="en-US" dirty="0" smtClean="0"/>
            </a:br>
            <a:r>
              <a:rPr lang="en-US" sz="2700" dirty="0" smtClean="0">
                <a:solidFill>
                  <a:schemeClr val="bg2">
                    <a:lumMod val="50000"/>
                  </a:schemeClr>
                </a:solidFill>
              </a:rPr>
              <a:t>Thursday, January 7, 2016</a:t>
            </a:r>
            <a:br>
              <a:rPr lang="en-US" sz="2700" dirty="0" smtClean="0">
                <a:solidFill>
                  <a:schemeClr val="bg2">
                    <a:lumMod val="50000"/>
                  </a:schemeClr>
                </a:solidFill>
              </a:rPr>
            </a:br>
            <a:r>
              <a:rPr lang="en-US" sz="2700" dirty="0" smtClean="0">
                <a:solidFill>
                  <a:schemeClr val="bg2">
                    <a:lumMod val="50000"/>
                  </a:schemeClr>
                </a:solidFill>
              </a:rPr>
              <a:t>2:10 PM</a:t>
            </a:r>
            <a:br>
              <a:rPr lang="en-US" sz="2700" dirty="0" smtClean="0">
                <a:solidFill>
                  <a:schemeClr val="bg2">
                    <a:lumMod val="50000"/>
                  </a:schemeClr>
                </a:solidFill>
              </a:rPr>
            </a:br>
            <a:r>
              <a:rPr lang="en-US" sz="2700" dirty="0" smtClean="0">
                <a:solidFill>
                  <a:schemeClr val="bg2">
                    <a:lumMod val="50000"/>
                  </a:schemeClr>
                </a:solidFill>
              </a:rPr>
              <a:t>Pioneer Room, Memorial Union</a:t>
            </a:r>
            <a:endParaRPr lang="en-US" sz="2700" dirty="0">
              <a:solidFill>
                <a:schemeClr val="bg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134" y="3162486"/>
            <a:ext cx="4686299" cy="1706421"/>
          </a:xfrm>
          <a:prstGeom prst="rect">
            <a:avLst/>
          </a:prstGeom>
        </p:spPr>
      </p:pic>
    </p:spTree>
    <p:extLst>
      <p:ext uri="{BB962C8B-B14F-4D97-AF65-F5344CB8AC3E}">
        <p14:creationId xmlns:p14="http://schemas.microsoft.com/office/powerpoint/2010/main" val="7377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(Continued)</a:t>
            </a:r>
            <a:endParaRPr lang="en-US" dirty="0"/>
          </a:p>
        </p:txBody>
      </p:sp>
      <p:sp>
        <p:nvSpPr>
          <p:cNvPr id="3" name="Content Placeholder 2"/>
          <p:cNvSpPr>
            <a:spLocks noGrp="1"/>
          </p:cNvSpPr>
          <p:nvPr>
            <p:ph idx="1"/>
          </p:nvPr>
        </p:nvSpPr>
        <p:spPr/>
        <p:txBody>
          <a:bodyPr/>
          <a:lstStyle/>
          <a:p>
            <a:pPr marL="0" indent="0">
              <a:buNone/>
            </a:pPr>
            <a:r>
              <a:rPr lang="en-US" dirty="0" smtClean="0"/>
              <a:t>3. Administrative Reports</a:t>
            </a:r>
          </a:p>
          <a:p>
            <a:r>
              <a:rPr lang="en-US" dirty="0" smtClean="0"/>
              <a:t>Senior Vice President &amp; Provost</a:t>
            </a:r>
          </a:p>
          <a:p>
            <a:pPr lvl="2"/>
            <a:r>
              <a:rPr lang="en-US" dirty="0" smtClean="0"/>
              <a:t>Jonathan </a:t>
            </a:r>
            <a:r>
              <a:rPr lang="en-US" dirty="0" err="1" smtClean="0"/>
              <a:t>Wickert</a:t>
            </a:r>
            <a:endParaRPr lang="en-US" dirty="0" smtClean="0"/>
          </a:p>
          <a:p>
            <a:r>
              <a:rPr lang="en-US" dirty="0" smtClean="0"/>
              <a:t>Associate Vice President, University Human Resources</a:t>
            </a:r>
          </a:p>
          <a:p>
            <a:pPr lvl="2"/>
            <a:r>
              <a:rPr lang="en-US" dirty="0" smtClean="0"/>
              <a:t>Julie </a:t>
            </a:r>
            <a:r>
              <a:rPr lang="en-US" dirty="0" err="1" smtClean="0"/>
              <a:t>Nuter</a:t>
            </a:r>
            <a:endParaRPr lang="en-US" dirty="0" smtClean="0"/>
          </a:p>
          <a:p>
            <a:r>
              <a:rPr lang="en-US" dirty="0" smtClean="0"/>
              <a:t>Faculty Senate</a:t>
            </a:r>
          </a:p>
          <a:p>
            <a:pPr lvl="2"/>
            <a:r>
              <a:rPr lang="en-US" dirty="0" smtClean="0"/>
              <a:t>Robert Wallace</a:t>
            </a:r>
          </a:p>
        </p:txBody>
      </p:sp>
    </p:spTree>
    <p:extLst>
      <p:ext uri="{BB962C8B-B14F-4D97-AF65-F5344CB8AC3E}">
        <p14:creationId xmlns:p14="http://schemas.microsoft.com/office/powerpoint/2010/main" val="113460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(Continued)</a:t>
            </a:r>
          </a:p>
        </p:txBody>
      </p:sp>
      <p:sp>
        <p:nvSpPr>
          <p:cNvPr id="3" name="Content Placeholder 2"/>
          <p:cNvSpPr>
            <a:spLocks noGrp="1"/>
          </p:cNvSpPr>
          <p:nvPr>
            <p:ph idx="1"/>
          </p:nvPr>
        </p:nvSpPr>
        <p:spPr/>
        <p:txBody>
          <a:bodyPr>
            <a:normAutofit lnSpcReduction="10000"/>
          </a:bodyPr>
          <a:lstStyle/>
          <a:p>
            <a:pPr marL="0" indent="0">
              <a:buNone/>
            </a:pPr>
            <a:r>
              <a:rPr lang="en-US" dirty="0" smtClean="0"/>
              <a:t>4. Executive Committee Reports</a:t>
            </a:r>
          </a:p>
          <a:p>
            <a:pPr marL="684213" lvl="1" indent="-457200"/>
            <a:r>
              <a:rPr lang="en-US" dirty="0" smtClean="0"/>
              <a:t>President</a:t>
            </a:r>
          </a:p>
          <a:p>
            <a:pPr marL="1087438" lvl="2" indent="-457200"/>
            <a:r>
              <a:rPr lang="en-US" dirty="0" smtClean="0"/>
              <a:t>Tera Lawson</a:t>
            </a:r>
          </a:p>
          <a:p>
            <a:pPr marL="684213" lvl="1" indent="-457200"/>
            <a:r>
              <a:rPr lang="en-US" dirty="0" smtClean="0"/>
              <a:t>Secretary/Treasurer</a:t>
            </a:r>
          </a:p>
          <a:p>
            <a:pPr marL="1087438" lvl="2" indent="-457200"/>
            <a:r>
              <a:rPr lang="en-US" dirty="0" smtClean="0"/>
              <a:t>Kate Goudy-</a:t>
            </a:r>
            <a:r>
              <a:rPr lang="en-US" dirty="0" err="1" smtClean="0"/>
              <a:t>Haht</a:t>
            </a:r>
            <a:endParaRPr lang="en-US" dirty="0" smtClean="0"/>
          </a:p>
          <a:p>
            <a:pPr marL="684213" lvl="1" indent="-457200"/>
            <a:r>
              <a:rPr lang="en-US" dirty="0" smtClean="0"/>
              <a:t>VP for University Community Relations</a:t>
            </a:r>
          </a:p>
          <a:p>
            <a:pPr marL="1087438" lvl="2" indent="-457200"/>
            <a:r>
              <a:rPr lang="en-US" dirty="0" smtClean="0"/>
              <a:t>Jessica Bell</a:t>
            </a:r>
          </a:p>
          <a:p>
            <a:pPr marL="684213" lvl="1" indent="-457200"/>
            <a:r>
              <a:rPr lang="en-US" dirty="0" smtClean="0"/>
              <a:t>VP for University Planning and Budget</a:t>
            </a:r>
          </a:p>
          <a:p>
            <a:pPr marL="1087438" lvl="2" indent="-457200"/>
            <a:r>
              <a:rPr lang="en-US" dirty="0" smtClean="0"/>
              <a:t>Jordan Bates</a:t>
            </a:r>
          </a:p>
          <a:p>
            <a:pPr marL="684213" lvl="1" indent="-457200"/>
            <a:r>
              <a:rPr lang="en-US" dirty="0" smtClean="0"/>
              <a:t>VP for Equity and Inclusion</a:t>
            </a:r>
          </a:p>
          <a:p>
            <a:pPr marL="1087438" lvl="2" indent="-457200"/>
            <a:r>
              <a:rPr lang="en-US" dirty="0" smtClean="0"/>
              <a:t>Katie Davidson</a:t>
            </a:r>
          </a:p>
          <a:p>
            <a:pPr marL="684213" lvl="1" indent="-457200"/>
            <a:endParaRPr lang="en-US" dirty="0"/>
          </a:p>
        </p:txBody>
      </p:sp>
    </p:spTree>
    <p:extLst>
      <p:ext uri="{BB962C8B-B14F-4D97-AF65-F5344CB8AC3E}">
        <p14:creationId xmlns:p14="http://schemas.microsoft.com/office/powerpoint/2010/main" val="71182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28650" y="184832"/>
            <a:ext cx="7886700" cy="4351338"/>
          </a:xfrm>
        </p:spPr>
        <p:txBody>
          <a:bodyPr/>
          <a:lstStyle/>
          <a:p>
            <a:pPr marL="0" indent="0" algn="ctr">
              <a:buNone/>
            </a:pPr>
            <a:endParaRPr lang="en-US" dirty="0" smtClean="0"/>
          </a:p>
          <a:p>
            <a:pPr marL="0" indent="0" algn="ctr">
              <a:buNone/>
            </a:pPr>
            <a:endParaRPr lang="en-US" dirty="0"/>
          </a:p>
          <a:p>
            <a:pPr marL="0" indent="0" algn="ctr">
              <a:buNone/>
            </a:pPr>
            <a:r>
              <a:rPr lang="en-US" sz="3200" b="1" dirty="0" smtClean="0">
                <a:solidFill>
                  <a:srgbClr val="C00000"/>
                </a:solidFill>
              </a:rPr>
              <a:t>Budget </a:t>
            </a:r>
            <a:r>
              <a:rPr lang="en-US" sz="3200" b="1" dirty="0">
                <a:solidFill>
                  <a:srgbClr val="C00000"/>
                </a:solidFill>
              </a:rPr>
              <a:t>Development Process</a:t>
            </a:r>
            <a:br>
              <a:rPr lang="en-US" sz="3200" b="1" dirty="0">
                <a:solidFill>
                  <a:srgbClr val="C00000"/>
                </a:solidFill>
              </a:rPr>
            </a:br>
            <a:r>
              <a:rPr lang="en-US" sz="3200" b="1" dirty="0" smtClean="0">
                <a:solidFill>
                  <a:srgbClr val="C00000"/>
                </a:solidFill>
              </a:rPr>
              <a:t>Division of Academic Affairs</a:t>
            </a:r>
          </a:p>
          <a:p>
            <a:pPr marL="0" indent="0" algn="ctr">
              <a:buNone/>
            </a:pPr>
            <a:endParaRPr lang="en-US" b="1" dirty="0" smtClean="0">
              <a:solidFill>
                <a:srgbClr val="C00000"/>
              </a:solidFill>
            </a:endParaRPr>
          </a:p>
          <a:p>
            <a:pPr marL="0" indent="0" algn="ctr">
              <a:buNone/>
            </a:pPr>
            <a:r>
              <a:rPr lang="en-US" b="1" dirty="0" smtClean="0">
                <a:solidFill>
                  <a:srgbClr val="C00000"/>
                </a:solidFill>
              </a:rPr>
              <a:t>January 7, 2016</a:t>
            </a:r>
            <a:endParaRPr lang="en-US" dirty="0"/>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2250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Content Placeholder 1"/>
          <p:cNvPicPr>
            <a:picLocks noGrp="1" noChangeAspect="1"/>
          </p:cNvPicPr>
          <p:nvPr>
            <p:ph idx="1"/>
          </p:nvPr>
        </p:nvPicPr>
        <p:blipFill rotWithShape="1">
          <a:blip r:embed="rId3"/>
          <a:srcRect l="6657" t="10424" r="57152" b="3238"/>
          <a:stretch/>
        </p:blipFill>
        <p:spPr>
          <a:xfrm>
            <a:off x="-1" y="-1"/>
            <a:ext cx="9144001" cy="6858001"/>
          </a:xfrm>
          <a:prstGeom prst="rect">
            <a:avLst/>
          </a:prstGeom>
        </p:spPr>
      </p:pic>
    </p:spTree>
    <p:extLst>
      <p:ext uri="{BB962C8B-B14F-4D97-AF65-F5344CB8AC3E}">
        <p14:creationId xmlns:p14="http://schemas.microsoft.com/office/powerpoint/2010/main" val="355106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3200" b="1" dirty="0" smtClean="0">
                <a:solidFill>
                  <a:srgbClr val="C00000"/>
                </a:solidFill>
              </a:rPr>
              <a:t>Division of Academic Affairs – 27 Council Seats</a:t>
            </a:r>
            <a:endParaRPr lang="en-US" sz="3200" b="1" dirty="0">
              <a:solidFill>
                <a:srgbClr val="C00000"/>
              </a:solidFill>
            </a:endParaRPr>
          </a:p>
        </p:txBody>
      </p:sp>
      <p:sp>
        <p:nvSpPr>
          <p:cNvPr id="29" name="Content Placeholder 28"/>
          <p:cNvSpPr>
            <a:spLocks noGrp="1"/>
          </p:cNvSpPr>
          <p:nvPr>
            <p:ph sz="half" idx="1"/>
          </p:nvPr>
        </p:nvSpPr>
        <p:spPr>
          <a:xfrm>
            <a:off x="628650" y="1264310"/>
            <a:ext cx="3886200" cy="4351338"/>
          </a:xfrm>
        </p:spPr>
        <p:txBody>
          <a:bodyPr>
            <a:normAutofit fontScale="55000" lnSpcReduction="20000"/>
          </a:bodyPr>
          <a:lstStyle/>
          <a:p>
            <a:r>
              <a:rPr lang="en-US" dirty="0" smtClean="0"/>
              <a:t>Teresa Albertson</a:t>
            </a:r>
          </a:p>
          <a:p>
            <a:r>
              <a:rPr lang="en-US" dirty="0" smtClean="0"/>
              <a:t>Lynn Bagley</a:t>
            </a:r>
          </a:p>
          <a:p>
            <a:r>
              <a:rPr lang="en-US" dirty="0" smtClean="0"/>
              <a:t>Jessica Bell</a:t>
            </a:r>
          </a:p>
          <a:p>
            <a:r>
              <a:rPr lang="en-US" dirty="0" smtClean="0"/>
              <a:t>Bethany Burdt</a:t>
            </a:r>
          </a:p>
          <a:p>
            <a:r>
              <a:rPr lang="en-US" dirty="0" smtClean="0"/>
              <a:t>Malinda Cooper</a:t>
            </a:r>
          </a:p>
          <a:p>
            <a:r>
              <a:rPr lang="en-US" dirty="0" smtClean="0"/>
              <a:t>Katie Davidson</a:t>
            </a:r>
          </a:p>
          <a:p>
            <a:r>
              <a:rPr lang="en-US" dirty="0" smtClean="0"/>
              <a:t>Glen Galvin</a:t>
            </a:r>
          </a:p>
          <a:p>
            <a:r>
              <a:rPr lang="en-US" dirty="0" smtClean="0"/>
              <a:t>Kate Goudy-Haht</a:t>
            </a:r>
          </a:p>
          <a:p>
            <a:r>
              <a:rPr lang="en-US" dirty="0" smtClean="0"/>
              <a:t>Ann Greazel</a:t>
            </a:r>
          </a:p>
          <a:p>
            <a:r>
              <a:rPr lang="en-US" dirty="0" smtClean="0"/>
              <a:t>Ben Green</a:t>
            </a:r>
          </a:p>
          <a:p>
            <a:r>
              <a:rPr lang="en-US" dirty="0" smtClean="0"/>
              <a:t>Melissa Gruhn</a:t>
            </a:r>
          </a:p>
          <a:p>
            <a:r>
              <a:rPr lang="en-US" dirty="0" smtClean="0"/>
              <a:t>Erin Kalkwarf</a:t>
            </a:r>
          </a:p>
          <a:p>
            <a:r>
              <a:rPr lang="en-US" dirty="0" smtClean="0"/>
              <a:t>James Harken</a:t>
            </a:r>
          </a:p>
          <a:p>
            <a:endParaRPr lang="en-US" dirty="0"/>
          </a:p>
        </p:txBody>
      </p:sp>
      <p:sp>
        <p:nvSpPr>
          <p:cNvPr id="30" name="Content Placeholder 29"/>
          <p:cNvSpPr>
            <a:spLocks noGrp="1"/>
          </p:cNvSpPr>
          <p:nvPr>
            <p:ph sz="half" idx="2"/>
          </p:nvPr>
        </p:nvSpPr>
        <p:spPr>
          <a:xfrm>
            <a:off x="4514850" y="1264310"/>
            <a:ext cx="3886200" cy="4351338"/>
          </a:xfrm>
        </p:spPr>
        <p:txBody>
          <a:bodyPr>
            <a:normAutofit fontScale="55000" lnSpcReduction="20000"/>
          </a:bodyPr>
          <a:lstStyle/>
          <a:p>
            <a:r>
              <a:rPr lang="en-US" dirty="0" smtClean="0"/>
              <a:t>Joyce Lash</a:t>
            </a:r>
          </a:p>
          <a:p>
            <a:r>
              <a:rPr lang="en-US" dirty="0" smtClean="0"/>
              <a:t>Jason McLatchie</a:t>
            </a:r>
          </a:p>
          <a:p>
            <a:r>
              <a:rPr lang="en-US" dirty="0" smtClean="0"/>
              <a:t>Chris Neary</a:t>
            </a:r>
          </a:p>
          <a:p>
            <a:r>
              <a:rPr lang="en-US" dirty="0" smtClean="0"/>
              <a:t>Stacy Renfro</a:t>
            </a:r>
          </a:p>
          <a:p>
            <a:r>
              <a:rPr lang="en-US" dirty="0" smtClean="0"/>
              <a:t>Lisa Rodgers</a:t>
            </a:r>
          </a:p>
          <a:p>
            <a:r>
              <a:rPr lang="en-US" dirty="0" smtClean="0"/>
              <a:t>Karl Schindel</a:t>
            </a:r>
          </a:p>
          <a:p>
            <a:r>
              <a:rPr lang="en-US" dirty="0" smtClean="0"/>
              <a:t>Nick Van Berkum</a:t>
            </a:r>
          </a:p>
          <a:p>
            <a:r>
              <a:rPr lang="en-US" dirty="0" smtClean="0"/>
              <a:t>Jen Van Ryswyk</a:t>
            </a:r>
          </a:p>
          <a:p>
            <a:r>
              <a:rPr lang="en-US" dirty="0" smtClean="0"/>
              <a:t>Amy Ward</a:t>
            </a:r>
          </a:p>
          <a:p>
            <a:r>
              <a:rPr lang="en-US" dirty="0" smtClean="0"/>
              <a:t>Lynn Wellnitz</a:t>
            </a:r>
          </a:p>
          <a:p>
            <a:r>
              <a:rPr lang="en-US" dirty="0" smtClean="0"/>
              <a:t>Mike White</a:t>
            </a:r>
          </a:p>
          <a:p>
            <a:r>
              <a:rPr lang="en-US" dirty="0" smtClean="0"/>
              <a:t>Katrina Williams</a:t>
            </a:r>
          </a:p>
          <a:p>
            <a:r>
              <a:rPr lang="en-US" dirty="0" smtClean="0"/>
              <a:t>Barb Wollan</a:t>
            </a:r>
          </a:p>
          <a:p>
            <a:r>
              <a:rPr lang="en-US" dirty="0" smtClean="0"/>
              <a:t>Samone York </a:t>
            </a:r>
          </a:p>
          <a:p>
            <a:endParaRPr lang="en-US"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85115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Office of the Senior Vice President and Provost</a:t>
            </a:r>
            <a:br>
              <a:rPr lang="en-US" sz="3200" b="1" dirty="0" smtClean="0">
                <a:solidFill>
                  <a:srgbClr val="C00000"/>
                </a:solidFill>
              </a:rPr>
            </a:br>
            <a:r>
              <a:rPr lang="en-US" sz="3200" b="1" dirty="0" smtClean="0">
                <a:solidFill>
                  <a:srgbClr val="C00000"/>
                </a:solidFill>
              </a:rPr>
              <a:t>Reporting Units</a:t>
            </a:r>
            <a:endParaRPr lang="en-US" sz="3200" b="1" dirty="0">
              <a:solidFill>
                <a:srgbClr val="C00000"/>
              </a:solidFill>
            </a:endParaRPr>
          </a:p>
        </p:txBody>
      </p:sp>
      <p:sp>
        <p:nvSpPr>
          <p:cNvPr id="3" name="Content Placeholder 2"/>
          <p:cNvSpPr>
            <a:spLocks noGrp="1"/>
          </p:cNvSpPr>
          <p:nvPr>
            <p:ph idx="1"/>
          </p:nvPr>
        </p:nvSpPr>
        <p:spPr>
          <a:xfrm>
            <a:off x="628650" y="1414263"/>
            <a:ext cx="7886700" cy="4351338"/>
          </a:xfrm>
        </p:spPr>
        <p:txBody>
          <a:bodyPr>
            <a:noAutofit/>
          </a:bodyPr>
          <a:lstStyle/>
          <a:p>
            <a:pPr lvl="1"/>
            <a:r>
              <a:rPr lang="en-US" sz="1800" dirty="0" smtClean="0"/>
              <a:t>Vice President for Extension and Outreach </a:t>
            </a:r>
          </a:p>
          <a:p>
            <a:pPr lvl="1"/>
            <a:r>
              <a:rPr lang="en-US" sz="1700" dirty="0" smtClean="0"/>
              <a:t>Interim Vice President for Information Technology and Chief Information Officer</a:t>
            </a:r>
          </a:p>
          <a:p>
            <a:pPr lvl="1"/>
            <a:r>
              <a:rPr lang="en-US" sz="1800" dirty="0" smtClean="0"/>
              <a:t>Vice President for Research </a:t>
            </a:r>
          </a:p>
          <a:p>
            <a:pPr lvl="1"/>
            <a:r>
              <a:rPr lang="en-US" sz="1800" dirty="0" smtClean="0"/>
              <a:t>University Library</a:t>
            </a:r>
          </a:p>
          <a:p>
            <a:pPr lvl="1"/>
            <a:r>
              <a:rPr lang="en-US" sz="1800" dirty="0" smtClean="0"/>
              <a:t>U.S. Department of Energy – Ames Laboratory</a:t>
            </a:r>
          </a:p>
          <a:p>
            <a:pPr lvl="1"/>
            <a:r>
              <a:rPr lang="en-US" sz="1800" dirty="0" smtClean="0"/>
              <a:t>College of Agriculture and Life Sciences</a:t>
            </a:r>
          </a:p>
          <a:p>
            <a:pPr lvl="1"/>
            <a:r>
              <a:rPr lang="en-US" sz="1800" dirty="0" smtClean="0"/>
              <a:t>College of Business</a:t>
            </a:r>
          </a:p>
          <a:p>
            <a:pPr lvl="1"/>
            <a:r>
              <a:rPr lang="en-US" sz="1800" dirty="0" smtClean="0"/>
              <a:t>College of Design</a:t>
            </a:r>
          </a:p>
          <a:p>
            <a:pPr lvl="1"/>
            <a:r>
              <a:rPr lang="en-US" sz="1800" dirty="0" smtClean="0"/>
              <a:t>College of Engineering</a:t>
            </a:r>
          </a:p>
          <a:p>
            <a:pPr lvl="1"/>
            <a:r>
              <a:rPr lang="en-US" sz="1800" dirty="0" smtClean="0"/>
              <a:t>College of Human Sciences</a:t>
            </a:r>
          </a:p>
          <a:p>
            <a:pPr lvl="1"/>
            <a:r>
              <a:rPr lang="en-US" sz="1800" dirty="0" smtClean="0"/>
              <a:t>College of Liberal Arts and Sciences</a:t>
            </a:r>
          </a:p>
          <a:p>
            <a:pPr lvl="1"/>
            <a:r>
              <a:rPr lang="en-US" sz="1800" dirty="0" smtClean="0"/>
              <a:t>College of Veterinary Medicine</a:t>
            </a:r>
            <a:endParaRPr lang="en-US" sz="1800"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38389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Budget Timeline</a:t>
            </a:r>
            <a:endParaRPr lang="en-US" sz="3200" b="1" dirty="0">
              <a:solidFill>
                <a:srgbClr val="C00000"/>
              </a:solidFill>
            </a:endParaRPr>
          </a:p>
        </p:txBody>
      </p:sp>
      <p:sp>
        <p:nvSpPr>
          <p:cNvPr id="3" name="Content Placeholder 2"/>
          <p:cNvSpPr>
            <a:spLocks noGrp="1"/>
          </p:cNvSpPr>
          <p:nvPr>
            <p:ph idx="1"/>
          </p:nvPr>
        </p:nvSpPr>
        <p:spPr>
          <a:xfrm>
            <a:off x="628650" y="1223358"/>
            <a:ext cx="7886700" cy="4351338"/>
          </a:xfrm>
        </p:spPr>
        <p:txBody>
          <a:bodyPr>
            <a:noAutofit/>
          </a:bodyPr>
          <a:lstStyle/>
          <a:p>
            <a:pPr lvl="1"/>
            <a:r>
              <a:rPr lang="en-US" sz="2700" dirty="0" smtClean="0"/>
              <a:t>Discussions about appropriation request are led by the president and occur during July and August. The request is due to the Board Office in August for the September board meeting. The SVPP participates in these discussions and gathers input, as appropriate and needed, from the colleges and other units in the division. </a:t>
            </a:r>
          </a:p>
          <a:p>
            <a:pPr lvl="1"/>
            <a:r>
              <a:rPr lang="en-US" sz="2700" dirty="0"/>
              <a:t>The budgeting process is very fluid as preliminary budgets are due in February, revised budgets are due in March, and final budgets are due in May to the President</a:t>
            </a:r>
          </a:p>
          <a:p>
            <a:pPr marL="457200" lvl="1" indent="0">
              <a:buNone/>
            </a:pPr>
            <a:endParaRPr lang="en-US" sz="2700" dirty="0" smtClean="0"/>
          </a:p>
          <a:p>
            <a:pPr marL="457200" lvl="1" indent="0">
              <a:buNone/>
            </a:pPr>
            <a:endParaRPr lang="en-US" sz="2700"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414617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Budget Timeline</a:t>
            </a:r>
            <a:endParaRPr lang="en-US" sz="3200" b="1" dirty="0">
              <a:solidFill>
                <a:srgbClr val="C00000"/>
              </a:solidFill>
            </a:endParaRPr>
          </a:p>
        </p:txBody>
      </p:sp>
      <p:sp>
        <p:nvSpPr>
          <p:cNvPr id="3" name="Content Placeholder 2"/>
          <p:cNvSpPr>
            <a:spLocks noGrp="1"/>
          </p:cNvSpPr>
          <p:nvPr>
            <p:ph idx="1"/>
          </p:nvPr>
        </p:nvSpPr>
        <p:spPr>
          <a:xfrm>
            <a:off x="628650" y="1223358"/>
            <a:ext cx="7886700" cy="4351338"/>
          </a:xfrm>
        </p:spPr>
        <p:txBody>
          <a:bodyPr>
            <a:noAutofit/>
          </a:bodyPr>
          <a:lstStyle/>
          <a:p>
            <a:pPr lvl="1"/>
            <a:r>
              <a:rPr lang="en-US" sz="2700" dirty="0" smtClean="0"/>
              <a:t>Discussions about tuition rate increases are also led by the president and are due to the Board Office in September for the October Board meeting. The SVPP participates in these discussions and gathers input, as appropriate, from the colleges and other units in the division. </a:t>
            </a:r>
            <a:endParaRPr lang="en-US" sz="2700" dirty="0"/>
          </a:p>
          <a:p>
            <a:pPr marL="457200" lvl="1" indent="0">
              <a:buNone/>
            </a:pPr>
            <a:endParaRPr lang="en-US" sz="2700"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4782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Budget Timeline</a:t>
            </a:r>
            <a:endParaRPr lang="en-US" sz="3200" b="1" dirty="0">
              <a:solidFill>
                <a:srgbClr val="C00000"/>
              </a:solidFill>
            </a:endParaRPr>
          </a:p>
        </p:txBody>
      </p:sp>
      <p:sp>
        <p:nvSpPr>
          <p:cNvPr id="3" name="Content Placeholder 2"/>
          <p:cNvSpPr>
            <a:spLocks noGrp="1"/>
          </p:cNvSpPr>
          <p:nvPr>
            <p:ph idx="1"/>
          </p:nvPr>
        </p:nvSpPr>
        <p:spPr>
          <a:xfrm>
            <a:off x="628650" y="1223358"/>
            <a:ext cx="7886700" cy="4351338"/>
          </a:xfrm>
        </p:spPr>
        <p:txBody>
          <a:bodyPr>
            <a:noAutofit/>
          </a:bodyPr>
          <a:lstStyle/>
          <a:p>
            <a:pPr lvl="1"/>
            <a:r>
              <a:rPr lang="en-US" sz="2700" dirty="0" smtClean="0"/>
              <a:t>The </a:t>
            </a:r>
            <a:r>
              <a:rPr lang="en-US" sz="2700" dirty="0"/>
              <a:t>budgeting process is very </a:t>
            </a:r>
            <a:r>
              <a:rPr lang="en-US" sz="2700" dirty="0" smtClean="0"/>
              <a:t>fluid. The division priorities and needs are articulated through the budget plans submitted to the president. Preliminary plans </a:t>
            </a:r>
            <a:r>
              <a:rPr lang="en-US" sz="2700" dirty="0"/>
              <a:t>are due in February, revised </a:t>
            </a:r>
            <a:r>
              <a:rPr lang="en-US" sz="2700" dirty="0" smtClean="0"/>
              <a:t>plans in </a:t>
            </a:r>
            <a:r>
              <a:rPr lang="en-US" sz="2700" dirty="0"/>
              <a:t>March, and final budgets </a:t>
            </a:r>
            <a:r>
              <a:rPr lang="en-US" sz="2700" dirty="0" smtClean="0"/>
              <a:t>in May. </a:t>
            </a:r>
            <a:endParaRPr lang="en-US" sz="2700"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40409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5535" y="747414"/>
            <a:ext cx="6172200" cy="668306"/>
          </a:xfrm>
        </p:spPr>
        <p:txBody>
          <a:bodyPr>
            <a:noAutofit/>
          </a:bodyPr>
          <a:lstStyle/>
          <a:p>
            <a:pPr algn="ctr"/>
            <a:r>
              <a:rPr lang="en-US" sz="3200" b="1" dirty="0" smtClean="0">
                <a:solidFill>
                  <a:srgbClr val="C00000"/>
                </a:solidFill>
              </a:rPr>
              <a:t>Budget Discussions</a:t>
            </a:r>
            <a:endParaRPr lang="en-US" sz="3200" b="1" dirty="0">
              <a:solidFill>
                <a:srgbClr val="C00000"/>
              </a:solidFill>
            </a:endParaRPr>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88285" y="1611980"/>
            <a:ext cx="7886700" cy="4351338"/>
          </a:xfrm>
        </p:spPr>
        <p:txBody>
          <a:bodyPr>
            <a:normAutofit/>
          </a:bodyPr>
          <a:lstStyle/>
          <a:p>
            <a:r>
              <a:rPr lang="en-US" sz="2000" dirty="0" smtClean="0"/>
              <a:t>The Provost Council meets twice a month and budgeting decisions would be discussed through this group. Membership on the Provost Council includes the deans and vice presidents along with senior staff from the central office. </a:t>
            </a:r>
          </a:p>
          <a:p>
            <a:endParaRPr lang="en-US" sz="2000" dirty="0"/>
          </a:p>
          <a:p>
            <a:r>
              <a:rPr lang="en-US" sz="2000" dirty="0" smtClean="0"/>
              <a:t>The Associate Vice President for Academic Planning and Resources convenes her counterparts of fiscal officers within the reporting units on a monthly basis to have budget conversations. </a:t>
            </a:r>
          </a:p>
          <a:p>
            <a:endParaRPr lang="en-US" sz="2000" dirty="0"/>
          </a:p>
          <a:p>
            <a:endParaRPr lang="en-US" sz="2000" dirty="0" smtClean="0"/>
          </a:p>
          <a:p>
            <a:pPr marL="0" indent="0">
              <a:buNone/>
            </a:pPr>
            <a:endParaRPr lang="en-US" sz="1400" dirty="0" smtClean="0"/>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306925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dirty="0" smtClean="0"/>
              <a:t>Call to Order &amp; Seating of Substitutes</a:t>
            </a:r>
          </a:p>
          <a:p>
            <a:r>
              <a:rPr lang="en-US" dirty="0" smtClean="0"/>
              <a:t>Clayton Johnson</a:t>
            </a:r>
          </a:p>
          <a:p>
            <a:endParaRPr lang="en-US" dirty="0"/>
          </a:p>
          <a:p>
            <a:pPr marL="0" indent="0">
              <a:buNone/>
            </a:pPr>
            <a:r>
              <a:rPr lang="en-US" dirty="0" smtClean="0"/>
              <a:t>Establish Quorum</a:t>
            </a:r>
          </a:p>
          <a:p>
            <a:r>
              <a:rPr lang="en-US" dirty="0" smtClean="0"/>
              <a:t>Kate Goudy-</a:t>
            </a:r>
            <a:r>
              <a:rPr lang="en-US" dirty="0" err="1" smtClean="0"/>
              <a:t>Haht</a:t>
            </a:r>
            <a:endParaRPr lang="en-US" dirty="0" smtClean="0"/>
          </a:p>
          <a:p>
            <a:endParaRPr lang="en-US" dirty="0"/>
          </a:p>
          <a:p>
            <a:pPr marL="0" indent="0">
              <a:buNone/>
            </a:pPr>
            <a:r>
              <a:rPr lang="en-US" dirty="0" smtClean="0"/>
              <a:t>1. Approval of the Agenda</a:t>
            </a:r>
          </a:p>
          <a:p>
            <a:pPr marL="0" indent="0">
              <a:buNone/>
            </a:pPr>
            <a:endParaRPr lang="en-US" dirty="0"/>
          </a:p>
          <a:p>
            <a:pPr marL="0" indent="0">
              <a:buNone/>
            </a:pPr>
            <a:r>
              <a:rPr lang="en-US" dirty="0" smtClean="0"/>
              <a:t>2. Approval of the Minutes</a:t>
            </a:r>
          </a:p>
          <a:p>
            <a:r>
              <a:rPr lang="en-US" dirty="0" smtClean="0"/>
              <a:t>December 2015 Regular Council Meeting</a:t>
            </a:r>
            <a:endParaRPr lang="en-US" dirty="0"/>
          </a:p>
        </p:txBody>
      </p:sp>
    </p:spTree>
    <p:extLst>
      <p:ext uri="{BB962C8B-B14F-4D97-AF65-F5344CB8AC3E}">
        <p14:creationId xmlns:p14="http://schemas.microsoft.com/office/powerpoint/2010/main" val="113510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5535" y="747414"/>
            <a:ext cx="6172200" cy="668306"/>
          </a:xfrm>
        </p:spPr>
        <p:txBody>
          <a:bodyPr>
            <a:noAutofit/>
          </a:bodyPr>
          <a:lstStyle/>
          <a:p>
            <a:pPr algn="ctr"/>
            <a:r>
              <a:rPr lang="en-US" sz="3200" b="1" dirty="0" smtClean="0">
                <a:solidFill>
                  <a:srgbClr val="C00000"/>
                </a:solidFill>
              </a:rPr>
              <a:t>Priorities</a:t>
            </a:r>
            <a:endParaRPr lang="en-US" sz="3200" b="1" dirty="0">
              <a:solidFill>
                <a:srgbClr val="C00000"/>
              </a:solidFill>
            </a:endParaRPr>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88285" y="1611980"/>
            <a:ext cx="7886700" cy="4351338"/>
          </a:xfrm>
        </p:spPr>
        <p:txBody>
          <a:bodyPr>
            <a:normAutofit/>
          </a:bodyPr>
          <a:lstStyle/>
          <a:p>
            <a:r>
              <a:rPr lang="en-US" sz="3000" dirty="0" smtClean="0"/>
              <a:t>The priorities of the individual reporting units will fall within the overarching priorities established by President Leath.</a:t>
            </a:r>
          </a:p>
          <a:p>
            <a:pPr lvl="1"/>
            <a:r>
              <a:rPr lang="en-US" dirty="0" smtClean="0"/>
              <a:t>Ensure a successful experience for students. </a:t>
            </a:r>
          </a:p>
          <a:p>
            <a:pPr lvl="1"/>
            <a:r>
              <a:rPr lang="en-US" dirty="0" smtClean="0"/>
              <a:t>Enhance the university’s research profile.</a:t>
            </a:r>
          </a:p>
          <a:p>
            <a:pPr lvl="1"/>
            <a:r>
              <a:rPr lang="en-US" dirty="0" smtClean="0"/>
              <a:t>Support state and regional economic development.</a:t>
            </a:r>
          </a:p>
          <a:p>
            <a:pPr lvl="1"/>
            <a:r>
              <a:rPr lang="en-US" dirty="0" smtClean="0"/>
              <a:t>Ensure a welcoming, safe, and inclusive campus environment. </a:t>
            </a:r>
          </a:p>
          <a:p>
            <a:endParaRPr lang="en-US" sz="2000" dirty="0"/>
          </a:p>
          <a:p>
            <a:endParaRPr lang="en-US" sz="2000" dirty="0" smtClean="0"/>
          </a:p>
          <a:p>
            <a:pPr marL="0" indent="0">
              <a:buNone/>
            </a:pPr>
            <a:endParaRPr lang="en-US" sz="1400" dirty="0" smtClean="0"/>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313653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5535" y="747414"/>
            <a:ext cx="6172200" cy="668306"/>
          </a:xfrm>
        </p:spPr>
        <p:txBody>
          <a:bodyPr>
            <a:noAutofit/>
          </a:bodyPr>
          <a:lstStyle/>
          <a:p>
            <a:pPr algn="ctr"/>
            <a:r>
              <a:rPr lang="en-US" sz="3200" b="1" dirty="0" smtClean="0">
                <a:solidFill>
                  <a:srgbClr val="C00000"/>
                </a:solidFill>
              </a:rPr>
              <a:t>Budgeting Process</a:t>
            </a:r>
            <a:endParaRPr lang="en-US" sz="3200" b="1" dirty="0">
              <a:solidFill>
                <a:srgbClr val="C00000"/>
              </a:solidFill>
            </a:endParaRPr>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88285" y="1415720"/>
            <a:ext cx="7886700" cy="4351338"/>
          </a:xfrm>
        </p:spPr>
        <p:txBody>
          <a:bodyPr>
            <a:normAutofit/>
          </a:bodyPr>
          <a:lstStyle/>
          <a:p>
            <a:r>
              <a:rPr lang="en-US" dirty="0" smtClean="0"/>
              <a:t>Each of the reporting units are responsive to their own units. All reporting units utilize a group of some form to aid in decision making and setting priorities. This may be a Dean’s Cabinet or senior staff for the Vice President for Extension and Outreach and Vice President for Research. </a:t>
            </a:r>
          </a:p>
          <a:p>
            <a:r>
              <a:rPr lang="en-US" dirty="0" smtClean="0"/>
              <a:t>The membership and process across the reporting units may look slightly different depending on the area, but all reporting units have a process. </a:t>
            </a:r>
          </a:p>
          <a:p>
            <a:endParaRPr lang="en-US" sz="2000" dirty="0"/>
          </a:p>
          <a:p>
            <a:endParaRPr lang="en-US" sz="2000" dirty="0" smtClean="0"/>
          </a:p>
          <a:p>
            <a:pPr marL="0" indent="0">
              <a:buNone/>
            </a:pPr>
            <a:endParaRPr lang="en-US" sz="1400" dirty="0" smtClean="0"/>
          </a:p>
        </p:txBody>
      </p:sp>
      <p:sp>
        <p:nvSpPr>
          <p:cNvPr id="10" name="Rectangle 9"/>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311687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5535" y="747414"/>
            <a:ext cx="6172200" cy="668306"/>
          </a:xfrm>
        </p:spPr>
        <p:txBody>
          <a:bodyPr>
            <a:noAutofit/>
          </a:bodyPr>
          <a:lstStyle/>
          <a:p>
            <a:pPr algn="ctr"/>
            <a:r>
              <a:rPr lang="en-US" sz="3200" b="1" dirty="0" smtClean="0">
                <a:solidFill>
                  <a:srgbClr val="C00000"/>
                </a:solidFill>
              </a:rPr>
              <a:t>Funding Sources</a:t>
            </a:r>
            <a:endParaRPr lang="en-US" sz="3200" b="1" dirty="0">
              <a:solidFill>
                <a:srgbClr val="C00000"/>
              </a:solidFill>
            </a:endParaRPr>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28650" y="1276778"/>
            <a:ext cx="7886700" cy="4351338"/>
          </a:xfrm>
        </p:spPr>
        <p:txBody>
          <a:bodyPr>
            <a:normAutofit/>
          </a:bodyPr>
          <a:lstStyle/>
          <a:p>
            <a:r>
              <a:rPr lang="en-US" dirty="0" smtClean="0"/>
              <a:t>In general, operations are funded either through the general fund or outside the general fund. </a:t>
            </a:r>
          </a:p>
          <a:p>
            <a:pPr lvl="1"/>
            <a:r>
              <a:rPr lang="en-US" dirty="0" smtClean="0"/>
              <a:t>Operations outside the general fund include the Department of Energy Ames Laboratory, external grants and contracts, etc. </a:t>
            </a:r>
          </a:p>
          <a:p>
            <a:r>
              <a:rPr lang="en-US" dirty="0" smtClean="0"/>
              <a:t>For FY16, the general fund was approximately half of the $1.2 billion total University budget at $673 million. </a:t>
            </a:r>
            <a:endParaRPr lang="en-US" dirty="0"/>
          </a:p>
          <a:p>
            <a:r>
              <a:rPr lang="en-US" dirty="0" smtClean="0"/>
              <a:t>Approximately 2/3 of the general fund budget is Academic Affairs with a budget of $440 million. </a:t>
            </a:r>
            <a:endParaRPr lang="en-US" dirty="0"/>
          </a:p>
          <a:p>
            <a:endParaRPr lang="en-US" sz="2000" dirty="0" smtClean="0"/>
          </a:p>
          <a:p>
            <a:pPr marL="0" indent="0">
              <a:buNone/>
            </a:pPr>
            <a:endParaRPr lang="en-US" sz="1400" dirty="0" smtClean="0"/>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343881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Major Sources of Revenue</a:t>
            </a:r>
            <a:r>
              <a:rPr lang="en-US" sz="2800" b="1" dirty="0" smtClean="0">
                <a:solidFill>
                  <a:srgbClr val="C00000"/>
                </a:solidFill>
              </a:rPr>
              <a:t/>
            </a:r>
            <a:br>
              <a:rPr lang="en-US" sz="2800" b="1" dirty="0" smtClean="0">
                <a:solidFill>
                  <a:srgbClr val="C00000"/>
                </a:solidFill>
              </a:rPr>
            </a:br>
            <a:endParaRPr lang="en-US" sz="2800" b="1" dirty="0">
              <a:solidFill>
                <a:srgbClr val="C00000"/>
              </a:solidFill>
            </a:endParaRPr>
          </a:p>
        </p:txBody>
      </p:sp>
      <p:sp>
        <p:nvSpPr>
          <p:cNvPr id="2" name="Content Placeholder 1"/>
          <p:cNvSpPr>
            <a:spLocks noGrp="1"/>
          </p:cNvSpPr>
          <p:nvPr>
            <p:ph idx="1"/>
          </p:nvPr>
        </p:nvSpPr>
        <p:spPr>
          <a:xfrm>
            <a:off x="628650" y="1246203"/>
            <a:ext cx="7886700" cy="4351338"/>
          </a:xfrm>
        </p:spPr>
        <p:txBody>
          <a:bodyPr>
            <a:normAutofit/>
          </a:bodyPr>
          <a:lstStyle/>
          <a:p>
            <a:r>
              <a:rPr lang="en-US" dirty="0" smtClean="0"/>
              <a:t>State appropriations</a:t>
            </a:r>
          </a:p>
          <a:p>
            <a:r>
              <a:rPr lang="en-US" dirty="0" smtClean="0"/>
              <a:t>Tuition</a:t>
            </a:r>
          </a:p>
          <a:p>
            <a:r>
              <a:rPr lang="en-US" dirty="0" smtClean="0"/>
              <a:t>Indirect cost revenue</a:t>
            </a:r>
          </a:p>
          <a:p>
            <a:pPr marL="0" indent="0">
              <a:buNone/>
            </a:pPr>
            <a:endParaRPr lang="en-US"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458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Major Sources of Expenditures</a:t>
            </a:r>
            <a:r>
              <a:rPr lang="en-US" sz="2800" b="1" dirty="0" smtClean="0">
                <a:solidFill>
                  <a:srgbClr val="C00000"/>
                </a:solidFill>
              </a:rPr>
              <a:t/>
            </a:r>
            <a:br>
              <a:rPr lang="en-US" sz="2800" b="1" dirty="0" smtClean="0">
                <a:solidFill>
                  <a:srgbClr val="C00000"/>
                </a:solidFill>
              </a:rPr>
            </a:br>
            <a:endParaRPr lang="en-US" sz="2800" b="1" dirty="0">
              <a:solidFill>
                <a:srgbClr val="C00000"/>
              </a:solidFill>
            </a:endParaRPr>
          </a:p>
        </p:txBody>
      </p:sp>
      <p:sp>
        <p:nvSpPr>
          <p:cNvPr id="2" name="Content Placeholder 1"/>
          <p:cNvSpPr>
            <a:spLocks noGrp="1"/>
          </p:cNvSpPr>
          <p:nvPr>
            <p:ph idx="1"/>
          </p:nvPr>
        </p:nvSpPr>
        <p:spPr>
          <a:xfrm>
            <a:off x="628650" y="1246203"/>
            <a:ext cx="7886700" cy="4351338"/>
          </a:xfrm>
        </p:spPr>
        <p:txBody>
          <a:bodyPr>
            <a:normAutofit/>
          </a:bodyPr>
          <a:lstStyle/>
          <a:p>
            <a:r>
              <a:rPr lang="en-US" dirty="0" smtClean="0"/>
              <a:t>Salaries and fringe benefits</a:t>
            </a:r>
            <a:endParaRPr lang="en-US"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261350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200" b="1" dirty="0" smtClean="0">
                <a:solidFill>
                  <a:srgbClr val="C00000"/>
                </a:solidFill>
              </a:rPr>
              <a:t>U.S. Department of Energy – Ames Laboratory</a:t>
            </a:r>
            <a:r>
              <a:rPr lang="en-US" sz="2800" b="1" dirty="0" smtClean="0">
                <a:solidFill>
                  <a:srgbClr val="C00000"/>
                </a:solidFill>
              </a:rPr>
              <a:t/>
            </a:r>
            <a:br>
              <a:rPr lang="en-US" sz="2800" b="1" dirty="0" smtClean="0">
                <a:solidFill>
                  <a:srgbClr val="C00000"/>
                </a:solidFill>
              </a:rPr>
            </a:br>
            <a:endParaRPr lang="en-US" sz="2800" b="1" dirty="0">
              <a:solidFill>
                <a:srgbClr val="C00000"/>
              </a:solidFill>
            </a:endParaRPr>
          </a:p>
        </p:txBody>
      </p:sp>
      <p:sp>
        <p:nvSpPr>
          <p:cNvPr id="2" name="Content Placeholder 1"/>
          <p:cNvSpPr>
            <a:spLocks noGrp="1"/>
          </p:cNvSpPr>
          <p:nvPr>
            <p:ph idx="1"/>
          </p:nvPr>
        </p:nvSpPr>
        <p:spPr>
          <a:xfrm>
            <a:off x="628650" y="1246203"/>
            <a:ext cx="7886700" cy="4351338"/>
          </a:xfrm>
        </p:spPr>
        <p:txBody>
          <a:bodyPr>
            <a:normAutofit/>
          </a:bodyPr>
          <a:lstStyle/>
          <a:p>
            <a:r>
              <a:rPr lang="en-US" dirty="0" smtClean="0"/>
              <a:t>The Ames Laboratory has its own separate budgeting process as they must follow the federal government budgeting process. </a:t>
            </a:r>
          </a:p>
          <a:p>
            <a:r>
              <a:rPr lang="en-US" dirty="0" smtClean="0"/>
              <a:t>The Ames Laboratory would be one of those operations that contributes to the overall University budget but is outside of the general fund. The total budget for the Ames Laboratory for FY16 was approximately $30 million. </a:t>
            </a:r>
            <a:endParaRPr lang="en-US" dirty="0"/>
          </a:p>
        </p:txBody>
      </p:sp>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6017342"/>
            <a:ext cx="9144000" cy="8406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29" y="6107586"/>
            <a:ext cx="4667871" cy="660170"/>
          </a:xfrm>
          <a:prstGeom prst="rect">
            <a:avLst/>
          </a:prstGeom>
        </p:spPr>
      </p:pic>
    </p:spTree>
    <p:extLst>
      <p:ext uri="{BB962C8B-B14F-4D97-AF65-F5344CB8AC3E}">
        <p14:creationId xmlns:p14="http://schemas.microsoft.com/office/powerpoint/2010/main" val="131914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(Continued)</a:t>
            </a:r>
          </a:p>
        </p:txBody>
      </p:sp>
      <p:sp>
        <p:nvSpPr>
          <p:cNvPr id="3" name="Content Placeholder 2"/>
          <p:cNvSpPr>
            <a:spLocks noGrp="1"/>
          </p:cNvSpPr>
          <p:nvPr>
            <p:ph idx="1"/>
          </p:nvPr>
        </p:nvSpPr>
        <p:spPr/>
        <p:txBody>
          <a:bodyPr>
            <a:normAutofit lnSpcReduction="10000"/>
          </a:bodyPr>
          <a:lstStyle/>
          <a:p>
            <a:pPr marL="0" indent="0">
              <a:buNone/>
            </a:pPr>
            <a:r>
              <a:rPr lang="en-US" dirty="0" smtClean="0"/>
              <a:t>4. Executive Committee Reports</a:t>
            </a:r>
          </a:p>
          <a:p>
            <a:pPr marL="684213" lvl="1" indent="-457200"/>
            <a:r>
              <a:rPr lang="en-US" dirty="0" smtClean="0"/>
              <a:t>President</a:t>
            </a:r>
          </a:p>
          <a:p>
            <a:pPr marL="1087438" lvl="2" indent="-457200"/>
            <a:r>
              <a:rPr lang="en-US" dirty="0" smtClean="0"/>
              <a:t>Tera Lawson</a:t>
            </a:r>
          </a:p>
          <a:p>
            <a:pPr marL="684213" lvl="1" indent="-457200"/>
            <a:r>
              <a:rPr lang="en-US" dirty="0" smtClean="0"/>
              <a:t>Secretary/Treasurer</a:t>
            </a:r>
          </a:p>
          <a:p>
            <a:pPr marL="1087438" lvl="2" indent="-457200"/>
            <a:r>
              <a:rPr lang="en-US" dirty="0" smtClean="0"/>
              <a:t>Kate Goudy-</a:t>
            </a:r>
            <a:r>
              <a:rPr lang="en-US" dirty="0" err="1" smtClean="0"/>
              <a:t>Haht</a:t>
            </a:r>
            <a:endParaRPr lang="en-US" dirty="0" smtClean="0"/>
          </a:p>
          <a:p>
            <a:pPr marL="684213" lvl="1" indent="-457200"/>
            <a:r>
              <a:rPr lang="en-US" dirty="0" smtClean="0"/>
              <a:t>VP for University Community Relations</a:t>
            </a:r>
          </a:p>
          <a:p>
            <a:pPr marL="1087438" lvl="2" indent="-457200"/>
            <a:r>
              <a:rPr lang="en-US" dirty="0" smtClean="0"/>
              <a:t>Jessica Bell</a:t>
            </a:r>
          </a:p>
          <a:p>
            <a:pPr marL="684213" lvl="1" indent="-457200"/>
            <a:r>
              <a:rPr lang="en-US" dirty="0" smtClean="0"/>
              <a:t>VP for University Planning and Budget</a:t>
            </a:r>
          </a:p>
          <a:p>
            <a:pPr marL="1087438" lvl="2" indent="-457200"/>
            <a:r>
              <a:rPr lang="en-US" dirty="0" smtClean="0"/>
              <a:t>Jordan Bates</a:t>
            </a:r>
          </a:p>
          <a:p>
            <a:pPr marL="684213" lvl="1" indent="-457200"/>
            <a:r>
              <a:rPr lang="en-US" dirty="0" smtClean="0"/>
              <a:t>VP for Equity and Inclusion</a:t>
            </a:r>
          </a:p>
          <a:p>
            <a:pPr marL="1087438" lvl="2" indent="-457200"/>
            <a:r>
              <a:rPr lang="en-US" dirty="0" smtClean="0"/>
              <a:t>Katie Davidson</a:t>
            </a:r>
          </a:p>
          <a:p>
            <a:pPr marL="684213" lvl="1" indent="-457200"/>
            <a:endParaRPr lang="en-US" dirty="0"/>
          </a:p>
        </p:txBody>
      </p:sp>
    </p:spTree>
    <p:extLst>
      <p:ext uri="{BB962C8B-B14F-4D97-AF65-F5344CB8AC3E}">
        <p14:creationId xmlns:p14="http://schemas.microsoft.com/office/powerpoint/2010/main" val="3737135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(Continued)</a:t>
            </a:r>
            <a:endParaRPr lang="en-US" dirty="0"/>
          </a:p>
        </p:txBody>
      </p:sp>
      <p:sp>
        <p:nvSpPr>
          <p:cNvPr id="3" name="Content Placeholder 2"/>
          <p:cNvSpPr>
            <a:spLocks noGrp="1"/>
          </p:cNvSpPr>
          <p:nvPr>
            <p:ph idx="1"/>
          </p:nvPr>
        </p:nvSpPr>
        <p:spPr/>
        <p:txBody>
          <a:bodyPr>
            <a:normAutofit/>
          </a:bodyPr>
          <a:lstStyle/>
          <a:p>
            <a:pPr marL="0" indent="0">
              <a:lnSpc>
                <a:spcPct val="110000"/>
              </a:lnSpc>
              <a:buNone/>
            </a:pPr>
            <a:r>
              <a:rPr lang="en-US" dirty="0" smtClean="0"/>
              <a:t>5. Committee Reports</a:t>
            </a:r>
          </a:p>
          <a:p>
            <a:pPr>
              <a:lnSpc>
                <a:spcPct val="110000"/>
              </a:lnSpc>
              <a:tabLst>
                <a:tab pos="5029200" algn="l"/>
              </a:tabLst>
            </a:pPr>
            <a:r>
              <a:rPr lang="en-US" dirty="0" smtClean="0"/>
              <a:t>Awards	</a:t>
            </a:r>
            <a:r>
              <a:rPr lang="en-US" dirty="0" smtClean="0">
                <a:solidFill>
                  <a:srgbClr val="FF0000"/>
                </a:solidFill>
              </a:rPr>
              <a:t>Chris </a:t>
            </a:r>
            <a:r>
              <a:rPr lang="en-US" dirty="0" err="1" smtClean="0">
                <a:solidFill>
                  <a:srgbClr val="FF0000"/>
                </a:solidFill>
              </a:rPr>
              <a:t>Neary</a:t>
            </a:r>
            <a:endParaRPr lang="en-US" dirty="0" smtClean="0">
              <a:solidFill>
                <a:srgbClr val="FF0000"/>
              </a:solidFill>
            </a:endParaRPr>
          </a:p>
          <a:p>
            <a:pPr>
              <a:lnSpc>
                <a:spcPct val="110000"/>
              </a:lnSpc>
              <a:tabLst>
                <a:tab pos="5029200" algn="l"/>
              </a:tabLst>
            </a:pPr>
            <a:r>
              <a:rPr lang="en-US" dirty="0" smtClean="0"/>
              <a:t>Communications	</a:t>
            </a:r>
            <a:r>
              <a:rPr lang="en-US" dirty="0">
                <a:solidFill>
                  <a:srgbClr val="FF0000"/>
                </a:solidFill>
              </a:rPr>
              <a:t>Amy Ward</a:t>
            </a:r>
          </a:p>
          <a:p>
            <a:pPr>
              <a:lnSpc>
                <a:spcPct val="110000"/>
              </a:lnSpc>
              <a:tabLst>
                <a:tab pos="5029200" algn="l"/>
              </a:tabLst>
            </a:pPr>
            <a:r>
              <a:rPr lang="en-US" dirty="0" smtClean="0"/>
              <a:t>Compensation &amp; Benefits	</a:t>
            </a:r>
            <a:r>
              <a:rPr lang="en-US" dirty="0">
                <a:solidFill>
                  <a:srgbClr val="FF0000"/>
                </a:solidFill>
              </a:rPr>
              <a:t>Karl </a:t>
            </a:r>
            <a:r>
              <a:rPr lang="en-US" dirty="0" err="1">
                <a:solidFill>
                  <a:srgbClr val="FF0000"/>
                </a:solidFill>
              </a:rPr>
              <a:t>Schindel</a:t>
            </a:r>
            <a:endParaRPr lang="en-US" dirty="0">
              <a:solidFill>
                <a:srgbClr val="FF0000"/>
              </a:solidFill>
            </a:endParaRPr>
          </a:p>
          <a:p>
            <a:pPr>
              <a:lnSpc>
                <a:spcPct val="110000"/>
              </a:lnSpc>
              <a:tabLst>
                <a:tab pos="5029200" algn="l"/>
              </a:tabLst>
            </a:pPr>
            <a:r>
              <a:rPr lang="en-US" dirty="0" smtClean="0"/>
              <a:t>Peer Advocacy	</a:t>
            </a:r>
            <a:r>
              <a:rPr lang="en-US" dirty="0">
                <a:solidFill>
                  <a:srgbClr val="FF0000"/>
                </a:solidFill>
              </a:rPr>
              <a:t>Ben Green</a:t>
            </a:r>
          </a:p>
          <a:p>
            <a:pPr>
              <a:lnSpc>
                <a:spcPct val="110000"/>
              </a:lnSpc>
              <a:tabLst>
                <a:tab pos="5029200" algn="l"/>
              </a:tabLst>
            </a:pPr>
            <a:r>
              <a:rPr lang="en-US" dirty="0" smtClean="0"/>
              <a:t>Policies &amp; Procedures	</a:t>
            </a:r>
            <a:r>
              <a:rPr lang="en-US" dirty="0">
                <a:solidFill>
                  <a:srgbClr val="FF0000"/>
                </a:solidFill>
              </a:rPr>
              <a:t>Kris </a:t>
            </a:r>
            <a:r>
              <a:rPr lang="en-US" dirty="0" err="1">
                <a:solidFill>
                  <a:srgbClr val="FF0000"/>
                </a:solidFill>
              </a:rPr>
              <a:t>Koerner</a:t>
            </a:r>
            <a:endParaRPr lang="en-US" dirty="0">
              <a:solidFill>
                <a:srgbClr val="FF0000"/>
              </a:solidFill>
            </a:endParaRPr>
          </a:p>
          <a:p>
            <a:pPr>
              <a:lnSpc>
                <a:spcPct val="110000"/>
              </a:lnSpc>
              <a:tabLst>
                <a:tab pos="5029200" algn="l"/>
              </a:tabLst>
            </a:pPr>
            <a:r>
              <a:rPr lang="en-US" dirty="0" smtClean="0"/>
              <a:t>Professional Development	</a:t>
            </a:r>
            <a:r>
              <a:rPr lang="en-US" dirty="0">
                <a:solidFill>
                  <a:srgbClr val="FF0000"/>
                </a:solidFill>
              </a:rPr>
              <a:t>Lynn Bagley</a:t>
            </a:r>
          </a:p>
          <a:p>
            <a:pPr>
              <a:lnSpc>
                <a:spcPct val="110000"/>
              </a:lnSpc>
              <a:tabLst>
                <a:tab pos="5029200" algn="l"/>
              </a:tabLst>
            </a:pPr>
            <a:r>
              <a:rPr lang="en-US" dirty="0" smtClean="0"/>
              <a:t>Representation	</a:t>
            </a:r>
            <a:r>
              <a:rPr lang="en-US" dirty="0">
                <a:solidFill>
                  <a:srgbClr val="FF0000"/>
                </a:solidFill>
              </a:rPr>
              <a:t>Stacy Renfro</a:t>
            </a:r>
          </a:p>
        </p:txBody>
      </p:sp>
    </p:spTree>
    <p:extLst>
      <p:ext uri="{BB962C8B-B14F-4D97-AF65-F5344CB8AC3E}">
        <p14:creationId xmlns:p14="http://schemas.microsoft.com/office/powerpoint/2010/main" val="423338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(Continued)</a:t>
            </a:r>
            <a:endParaRPr lang="en-US" dirty="0"/>
          </a:p>
        </p:txBody>
      </p:sp>
      <p:sp>
        <p:nvSpPr>
          <p:cNvPr id="3" name="Content Placeholder 2"/>
          <p:cNvSpPr>
            <a:spLocks noGrp="1"/>
          </p:cNvSpPr>
          <p:nvPr>
            <p:ph idx="1"/>
          </p:nvPr>
        </p:nvSpPr>
        <p:spPr/>
        <p:txBody>
          <a:bodyPr/>
          <a:lstStyle/>
          <a:p>
            <a:pPr marL="0" indent="0">
              <a:buNone/>
            </a:pPr>
            <a:r>
              <a:rPr lang="en-US" dirty="0" smtClean="0"/>
              <a:t>6. Unfinished Business and General Orders</a:t>
            </a:r>
          </a:p>
          <a:p>
            <a:r>
              <a:rPr lang="en-US" dirty="0" smtClean="0"/>
              <a:t>None</a:t>
            </a:r>
            <a:endParaRPr lang="en-US" dirty="0"/>
          </a:p>
        </p:txBody>
      </p:sp>
    </p:spTree>
    <p:extLst>
      <p:ext uri="{BB962C8B-B14F-4D97-AF65-F5344CB8AC3E}">
        <p14:creationId xmlns:p14="http://schemas.microsoft.com/office/powerpoint/2010/main" val="66037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(Continued)</a:t>
            </a:r>
            <a:endParaRPr lang="en-US" dirty="0"/>
          </a:p>
        </p:txBody>
      </p:sp>
      <p:sp>
        <p:nvSpPr>
          <p:cNvPr id="3" name="Content Placeholder 2"/>
          <p:cNvSpPr>
            <a:spLocks noGrp="1"/>
          </p:cNvSpPr>
          <p:nvPr>
            <p:ph idx="1"/>
          </p:nvPr>
        </p:nvSpPr>
        <p:spPr/>
        <p:txBody>
          <a:bodyPr/>
          <a:lstStyle/>
          <a:p>
            <a:pPr marL="0" indent="0">
              <a:buNone/>
            </a:pPr>
            <a:r>
              <a:rPr lang="en-US" dirty="0" smtClean="0"/>
              <a:t>7. New Business</a:t>
            </a:r>
          </a:p>
          <a:p>
            <a:r>
              <a:rPr lang="en-US" dirty="0" smtClean="0"/>
              <a:t>Motion to send </a:t>
            </a:r>
            <a:r>
              <a:rPr lang="en-US" dirty="0"/>
              <a:t>p</a:t>
            </a:r>
            <a:r>
              <a:rPr lang="en-US" dirty="0" smtClean="0"/>
              <a:t>roposed changes to the Tuition Reimbursement Program to the University Benefits Committee</a:t>
            </a:r>
          </a:p>
          <a:p>
            <a:endParaRPr lang="en-US" dirty="0" smtClean="0"/>
          </a:p>
          <a:p>
            <a:r>
              <a:rPr lang="en-US" dirty="0" smtClean="0"/>
              <a:t>Motion Seeking Clarification </a:t>
            </a:r>
          </a:p>
          <a:p>
            <a:pPr lvl="2"/>
            <a:r>
              <a:rPr lang="en-US" dirty="0" smtClean="0"/>
              <a:t>regarding interpretation and application of the Flexible Hours Program, Flex Time Policy, and Vacation Leave Policies during an Iowa State University partial closing</a:t>
            </a:r>
            <a:endParaRPr lang="en-US" dirty="0"/>
          </a:p>
        </p:txBody>
      </p:sp>
    </p:spTree>
    <p:extLst>
      <p:ext uri="{BB962C8B-B14F-4D97-AF65-F5344CB8AC3E}">
        <p14:creationId xmlns:p14="http://schemas.microsoft.com/office/powerpoint/2010/main" val="295686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(Continued)</a:t>
            </a:r>
            <a:endParaRPr lang="en-US" dirty="0"/>
          </a:p>
        </p:txBody>
      </p:sp>
      <p:sp>
        <p:nvSpPr>
          <p:cNvPr id="3" name="Content Placeholder 2"/>
          <p:cNvSpPr>
            <a:spLocks noGrp="1"/>
          </p:cNvSpPr>
          <p:nvPr>
            <p:ph idx="1"/>
          </p:nvPr>
        </p:nvSpPr>
        <p:spPr/>
        <p:txBody>
          <a:bodyPr/>
          <a:lstStyle/>
          <a:p>
            <a:pPr marL="0" indent="0">
              <a:buNone/>
            </a:pPr>
            <a:r>
              <a:rPr lang="en-US" dirty="0" smtClean="0"/>
              <a:t>3. Administrative Reports</a:t>
            </a:r>
          </a:p>
          <a:p>
            <a:r>
              <a:rPr lang="en-US" dirty="0" smtClean="0"/>
              <a:t>Senior Vice President &amp; Provost</a:t>
            </a:r>
          </a:p>
          <a:p>
            <a:pPr lvl="2"/>
            <a:r>
              <a:rPr lang="en-US" dirty="0" smtClean="0"/>
              <a:t>Jonathan </a:t>
            </a:r>
            <a:r>
              <a:rPr lang="en-US" dirty="0" err="1" smtClean="0"/>
              <a:t>Wickert</a:t>
            </a:r>
            <a:endParaRPr lang="en-US" dirty="0" smtClean="0"/>
          </a:p>
          <a:p>
            <a:r>
              <a:rPr lang="en-US" dirty="0" smtClean="0"/>
              <a:t>Associate Vice President, University Human Resources</a:t>
            </a:r>
          </a:p>
          <a:p>
            <a:pPr lvl="2"/>
            <a:r>
              <a:rPr lang="en-US" dirty="0" smtClean="0"/>
              <a:t>Julie </a:t>
            </a:r>
            <a:r>
              <a:rPr lang="en-US" dirty="0" err="1" smtClean="0"/>
              <a:t>Nuter</a:t>
            </a:r>
            <a:endParaRPr lang="en-US" dirty="0" smtClean="0"/>
          </a:p>
          <a:p>
            <a:r>
              <a:rPr lang="en-US" dirty="0" smtClean="0"/>
              <a:t>Faculty Senate</a:t>
            </a:r>
          </a:p>
          <a:p>
            <a:pPr lvl="2"/>
            <a:r>
              <a:rPr lang="en-US" dirty="0" smtClean="0"/>
              <a:t>Robert Wallace</a:t>
            </a:r>
          </a:p>
        </p:txBody>
      </p:sp>
    </p:spTree>
    <p:extLst>
      <p:ext uri="{BB962C8B-B14F-4D97-AF65-F5344CB8AC3E}">
        <p14:creationId xmlns:p14="http://schemas.microsoft.com/office/powerpoint/2010/main" val="375176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(Continued)</a:t>
            </a:r>
            <a:endParaRPr lang="en-US" dirty="0"/>
          </a:p>
        </p:txBody>
      </p:sp>
      <p:sp>
        <p:nvSpPr>
          <p:cNvPr id="3" name="Content Placeholder 2"/>
          <p:cNvSpPr>
            <a:spLocks noGrp="1"/>
          </p:cNvSpPr>
          <p:nvPr>
            <p:ph idx="1"/>
          </p:nvPr>
        </p:nvSpPr>
        <p:spPr>
          <a:xfrm>
            <a:off x="347329" y="786810"/>
            <a:ext cx="8477693" cy="5182810"/>
          </a:xfrm>
        </p:spPr>
        <p:txBody>
          <a:bodyPr>
            <a:normAutofit fontScale="92500" lnSpcReduction="20000"/>
          </a:bodyPr>
          <a:lstStyle/>
          <a:p>
            <a:pPr marL="0" indent="0">
              <a:buNone/>
            </a:pPr>
            <a:r>
              <a:rPr lang="en-US" dirty="0" smtClean="0"/>
              <a:t>8. Announcements</a:t>
            </a:r>
          </a:p>
          <a:p>
            <a:r>
              <a:rPr lang="en-US" dirty="0" smtClean="0"/>
              <a:t>Announcements from Councilors</a:t>
            </a:r>
          </a:p>
          <a:p>
            <a:endParaRPr lang="en-US" dirty="0" smtClean="0"/>
          </a:p>
          <a:p>
            <a:r>
              <a:rPr lang="en-US" dirty="0" smtClean="0"/>
              <a:t>Seminar Series Event</a:t>
            </a:r>
          </a:p>
          <a:p>
            <a:pPr lvl="2"/>
            <a:r>
              <a:rPr lang="en-US" dirty="0" smtClean="0"/>
              <a:t>Managing the Impact of Caregiving on Your Career</a:t>
            </a:r>
          </a:p>
          <a:p>
            <a:pPr lvl="2"/>
            <a:r>
              <a:rPr lang="en-US" dirty="0" smtClean="0"/>
              <a:t>Donna Donald and Kristin Cooper, ISU Extension and Outreach</a:t>
            </a:r>
          </a:p>
          <a:p>
            <a:pPr lvl="2"/>
            <a:r>
              <a:rPr lang="en-US" dirty="0" smtClean="0"/>
              <a:t>January 12, 2-3 PM, Gallery Room, Memorial Union</a:t>
            </a:r>
          </a:p>
          <a:p>
            <a:pPr lvl="2"/>
            <a:endParaRPr lang="en-US" dirty="0" smtClean="0"/>
          </a:p>
          <a:p>
            <a:pPr lvl="1"/>
            <a:r>
              <a:rPr lang="en-US" dirty="0" smtClean="0"/>
              <a:t>Executive Committee Meeting</a:t>
            </a:r>
          </a:p>
          <a:p>
            <a:pPr lvl="2"/>
            <a:r>
              <a:rPr lang="en-US" dirty="0" smtClean="0"/>
              <a:t>January 21, 9:00 – 11:00 AM, 107 Lab of Mechanics</a:t>
            </a:r>
          </a:p>
          <a:p>
            <a:pPr lvl="2"/>
            <a:endParaRPr lang="en-US" dirty="0" smtClean="0"/>
          </a:p>
          <a:p>
            <a:pPr lvl="1"/>
            <a:r>
              <a:rPr lang="en-US" dirty="0" smtClean="0"/>
              <a:t>General Council Meeting</a:t>
            </a:r>
          </a:p>
          <a:p>
            <a:pPr lvl="2"/>
            <a:r>
              <a:rPr lang="en-US" dirty="0" smtClean="0"/>
              <a:t>February 4, 2:10 – 4:00 PM, Gallery Room, Memorial Union</a:t>
            </a:r>
          </a:p>
          <a:p>
            <a:pPr lvl="2"/>
            <a:endParaRPr lang="en-US" dirty="0" smtClean="0"/>
          </a:p>
          <a:p>
            <a:pPr marL="0" indent="0">
              <a:buNone/>
            </a:pPr>
            <a:endParaRPr lang="en-US" dirty="0"/>
          </a:p>
        </p:txBody>
      </p:sp>
    </p:spTree>
    <p:extLst>
      <p:ext uri="{BB962C8B-B14F-4D97-AF65-F5344CB8AC3E}">
        <p14:creationId xmlns:p14="http://schemas.microsoft.com/office/powerpoint/2010/main" val="3096534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725" y="633416"/>
            <a:ext cx="7931119" cy="1723208"/>
          </a:xfrm>
        </p:spPr>
        <p:txBody>
          <a:bodyPr/>
          <a:lstStyle/>
          <a:p>
            <a:r>
              <a:rPr lang="en-US" dirty="0" smtClean="0">
                <a:solidFill>
                  <a:srgbClr val="FF0000"/>
                </a:solidFill>
              </a:rPr>
              <a:t>Adjournment</a:t>
            </a:r>
            <a:endParaRPr lang="en-US" dirty="0">
              <a:solidFill>
                <a:srgbClr val="FF0000"/>
              </a:solidFill>
            </a:endParaRPr>
          </a:p>
        </p:txBody>
      </p:sp>
    </p:spTree>
    <p:extLst>
      <p:ext uri="{BB962C8B-B14F-4D97-AF65-F5344CB8AC3E}">
        <p14:creationId xmlns:p14="http://schemas.microsoft.com/office/powerpoint/2010/main" val="202015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&amp; Scientific Council Update</a:t>
            </a:r>
            <a:endParaRPr lang="en-US" dirty="0"/>
          </a:p>
        </p:txBody>
      </p:sp>
      <p:sp>
        <p:nvSpPr>
          <p:cNvPr id="3" name="Subtitle 2"/>
          <p:cNvSpPr>
            <a:spLocks noGrp="1"/>
          </p:cNvSpPr>
          <p:nvPr>
            <p:ph type="subTitle" idx="1"/>
          </p:nvPr>
        </p:nvSpPr>
        <p:spPr>
          <a:xfrm>
            <a:off x="533400" y="3581400"/>
            <a:ext cx="6858000" cy="1752600"/>
          </a:xfrm>
        </p:spPr>
        <p:txBody>
          <a:bodyPr/>
          <a:lstStyle/>
          <a:p>
            <a:r>
              <a:rPr lang="en-US" sz="2000" dirty="0" smtClean="0"/>
              <a:t>January 7, 2016</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352800" y="3352800"/>
            <a:ext cx="5410200" cy="2990850"/>
          </a:xfrm>
          <a:prstGeom prst="rect">
            <a:avLst/>
          </a:prstGeom>
          <a:ln w="31750">
            <a:solidFill>
              <a:schemeClr val="tx2">
                <a:lumMod val="40000"/>
                <a:lumOff val="60000"/>
              </a:schemeClr>
            </a:solidFill>
          </a:ln>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val="203674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Wellness Sessions</a:t>
            </a:r>
            <a:endParaRPr lang="en-US" dirty="0"/>
          </a:p>
        </p:txBody>
      </p:sp>
      <p:sp>
        <p:nvSpPr>
          <p:cNvPr id="3" name="Content Placeholder 2"/>
          <p:cNvSpPr>
            <a:spLocks noGrp="1"/>
          </p:cNvSpPr>
          <p:nvPr>
            <p:ph idx="1"/>
          </p:nvPr>
        </p:nvSpPr>
        <p:spPr/>
        <p:txBody>
          <a:bodyPr/>
          <a:lstStyle/>
          <a:p>
            <a:pPr marL="0" indent="0">
              <a:buNone/>
            </a:pPr>
            <a:r>
              <a:rPr lang="en-US" dirty="0" smtClean="0"/>
              <a:t>Register at employee learning portal: </a:t>
            </a:r>
            <a:r>
              <a:rPr lang="en-US" dirty="0" err="1" smtClean="0"/>
              <a:t>Learn@ISU</a:t>
            </a:r>
            <a:endParaRPr lang="en-US" dirty="0" smtClean="0"/>
          </a:p>
          <a:p>
            <a:pPr marL="0" indent="0">
              <a:buNone/>
            </a:pPr>
            <a:endParaRPr lang="en-US" dirty="0"/>
          </a:p>
          <a:p>
            <a:pPr marL="0" indent="0">
              <a:buNone/>
            </a:pPr>
            <a:r>
              <a:rPr lang="en-US" dirty="0" smtClean="0"/>
              <a:t>Series of 4 “money matter” courses are available:</a:t>
            </a:r>
          </a:p>
          <a:p>
            <a:r>
              <a:rPr lang="en-US" dirty="0" smtClean="0"/>
              <a:t>Moving Beyond Paycheck to Paycheck (1/25)</a:t>
            </a:r>
          </a:p>
          <a:p>
            <a:r>
              <a:rPr lang="en-US" dirty="0" smtClean="0"/>
              <a:t>Investing 101 (2/8)</a:t>
            </a:r>
          </a:p>
          <a:p>
            <a:r>
              <a:rPr lang="en-US" dirty="0" smtClean="0"/>
              <a:t>Incorporating Social Security into Your Retirement Strategy (2/16)</a:t>
            </a:r>
          </a:p>
          <a:p>
            <a:r>
              <a:rPr lang="en-US" dirty="0" smtClean="0"/>
              <a:t>Am I on Track? (2/22)</a:t>
            </a:r>
            <a:endParaRPr lang="en-US" dirty="0"/>
          </a:p>
        </p:txBody>
      </p:sp>
    </p:spTree>
    <p:extLst>
      <p:ext uri="{BB962C8B-B14F-4D97-AF65-F5344CB8AC3E}">
        <p14:creationId xmlns:p14="http://schemas.microsoft.com/office/powerpoint/2010/main" val="289262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dirty="0" smtClean="0"/>
              <a:t>Affordable Care Act – </a:t>
            </a:r>
            <a:r>
              <a:rPr lang="en-US" sz="3200" dirty="0" smtClean="0"/>
              <a:t>Information Reporting</a:t>
            </a:r>
            <a:endParaRPr lang="en-US" sz="3200" dirty="0"/>
          </a:p>
        </p:txBody>
      </p:sp>
      <p:sp>
        <p:nvSpPr>
          <p:cNvPr id="3" name="Content Placeholder 2"/>
          <p:cNvSpPr>
            <a:spLocks noGrp="1"/>
          </p:cNvSpPr>
          <p:nvPr>
            <p:ph idx="1"/>
          </p:nvPr>
        </p:nvSpPr>
        <p:spPr>
          <a:xfrm>
            <a:off x="76200" y="1143000"/>
            <a:ext cx="9067800" cy="4572000"/>
          </a:xfrm>
        </p:spPr>
        <p:txBody>
          <a:bodyPr/>
          <a:lstStyle/>
          <a:p>
            <a:pPr marL="457200" lvl="1" indent="0">
              <a:buNone/>
            </a:pPr>
            <a:r>
              <a:rPr lang="en-US" dirty="0" smtClean="0"/>
              <a:t>First </a:t>
            </a:r>
            <a:r>
              <a:rPr lang="en-US" dirty="0"/>
              <a:t>year that the Affordable Care Act </a:t>
            </a:r>
            <a:r>
              <a:rPr lang="en-US" dirty="0" smtClean="0"/>
              <a:t>requires </a:t>
            </a:r>
            <a:r>
              <a:rPr lang="en-US" dirty="0"/>
              <a:t>employers to send </a:t>
            </a:r>
            <a:r>
              <a:rPr lang="en-US" dirty="0" smtClean="0"/>
              <a:t>a 1095-C Form </a:t>
            </a:r>
            <a:r>
              <a:rPr lang="en-US" dirty="0"/>
              <a:t>to </a:t>
            </a:r>
            <a:r>
              <a:rPr lang="en-US" dirty="0" smtClean="0"/>
              <a:t>employees. </a:t>
            </a:r>
          </a:p>
          <a:p>
            <a:pPr lvl="1"/>
            <a:r>
              <a:rPr lang="en-US" b="1" dirty="0"/>
              <a:t>What is a </a:t>
            </a:r>
            <a:r>
              <a:rPr lang="en-US" b="1" dirty="0" smtClean="0"/>
              <a:t>1095-C</a:t>
            </a:r>
            <a:r>
              <a:rPr lang="en-US" b="1" dirty="0"/>
              <a:t>?</a:t>
            </a:r>
          </a:p>
          <a:p>
            <a:pPr lvl="2"/>
            <a:r>
              <a:rPr lang="en-US" sz="2000" dirty="0"/>
              <a:t>Contains information about your healthcare coverage that will be required when completing your tax return.</a:t>
            </a:r>
          </a:p>
          <a:p>
            <a:pPr lvl="2"/>
            <a:r>
              <a:rPr lang="en-US" sz="2000" dirty="0"/>
              <a:t>Think of the form as your “proof of insurance” for the IRS. </a:t>
            </a:r>
          </a:p>
          <a:p>
            <a:pPr lvl="2"/>
            <a:r>
              <a:rPr lang="en-US" sz="2000" dirty="0" smtClean="0"/>
              <a:t>Much </a:t>
            </a:r>
            <a:r>
              <a:rPr lang="en-US" sz="2000" dirty="0"/>
              <a:t>like the Form W-2 is used to determine whether or not you owe taxes, the IRS will use the information reported </a:t>
            </a:r>
            <a:r>
              <a:rPr lang="en-US" sz="2000" dirty="0" smtClean="0"/>
              <a:t>on your 1095-C </a:t>
            </a:r>
            <a:r>
              <a:rPr lang="en-US" sz="2000" dirty="0"/>
              <a:t>to determine whether you (or your employer) may have to pay a fine for failing to comply with the Affordable Care Act. </a:t>
            </a:r>
            <a:endParaRPr lang="en-US" sz="2000" dirty="0" smtClean="0"/>
          </a:p>
          <a:p>
            <a:endParaRPr lang="en-US" dirty="0"/>
          </a:p>
        </p:txBody>
      </p:sp>
    </p:spTree>
    <p:extLst>
      <p:ext uri="{BB962C8B-B14F-4D97-AF65-F5344CB8AC3E}">
        <p14:creationId xmlns:p14="http://schemas.microsoft.com/office/powerpoint/2010/main" val="174847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dirty="0" smtClean="0"/>
              <a:t>Affordable Care Act – </a:t>
            </a:r>
            <a:r>
              <a:rPr lang="en-US" sz="3200" dirty="0" smtClean="0"/>
              <a:t>Information Reporting</a:t>
            </a:r>
            <a:endParaRPr lang="en-US" sz="3200" dirty="0"/>
          </a:p>
        </p:txBody>
      </p:sp>
      <p:sp>
        <p:nvSpPr>
          <p:cNvPr id="3" name="Content Placeholder 2"/>
          <p:cNvSpPr>
            <a:spLocks noGrp="1"/>
          </p:cNvSpPr>
          <p:nvPr>
            <p:ph idx="1"/>
          </p:nvPr>
        </p:nvSpPr>
        <p:spPr>
          <a:xfrm>
            <a:off x="228600" y="1066800"/>
            <a:ext cx="8915400" cy="4876800"/>
          </a:xfrm>
        </p:spPr>
        <p:txBody>
          <a:bodyPr/>
          <a:lstStyle/>
          <a:p>
            <a:pPr lvl="1"/>
            <a:r>
              <a:rPr lang="en-US" b="1" dirty="0" smtClean="0"/>
              <a:t>Will </a:t>
            </a:r>
            <a:r>
              <a:rPr lang="en-US" b="1" dirty="0"/>
              <a:t>I get a </a:t>
            </a:r>
            <a:r>
              <a:rPr lang="en-US" b="1" dirty="0" smtClean="0"/>
              <a:t>1095-C</a:t>
            </a:r>
            <a:r>
              <a:rPr lang="en-US" b="1" dirty="0"/>
              <a:t>?</a:t>
            </a:r>
            <a:endParaRPr lang="en-US" dirty="0"/>
          </a:p>
          <a:p>
            <a:pPr lvl="2"/>
            <a:r>
              <a:rPr lang="en-US" sz="2000" dirty="0" smtClean="0"/>
              <a:t>If </a:t>
            </a:r>
            <a:r>
              <a:rPr lang="en-US" sz="2000" dirty="0"/>
              <a:t>you were an ISU medical benefits eligible employee enrolled in, or offered health insurance through ISU at any time </a:t>
            </a:r>
            <a:r>
              <a:rPr lang="en-US" sz="2000" dirty="0" smtClean="0"/>
              <a:t>during 2015, you </a:t>
            </a:r>
            <a:r>
              <a:rPr lang="en-US" sz="2000" dirty="0"/>
              <a:t>will receive a </a:t>
            </a:r>
            <a:r>
              <a:rPr lang="en-US" sz="2000" dirty="0" smtClean="0"/>
              <a:t>1095-C from ISU.</a:t>
            </a:r>
            <a:r>
              <a:rPr lang="en-US" sz="2800" dirty="0" smtClean="0"/>
              <a:t> </a:t>
            </a:r>
          </a:p>
          <a:p>
            <a:pPr lvl="1"/>
            <a:r>
              <a:rPr lang="en-US" b="1" dirty="0" smtClean="0"/>
              <a:t>When will I get my 1095-C?</a:t>
            </a:r>
            <a:endParaRPr lang="en-US" dirty="0" smtClean="0"/>
          </a:p>
          <a:p>
            <a:pPr lvl="2"/>
            <a:r>
              <a:rPr lang="en-US" sz="2000" dirty="0" smtClean="0"/>
              <a:t>If </a:t>
            </a:r>
            <a:r>
              <a:rPr lang="en-US" sz="2000" dirty="0"/>
              <a:t>you are eligible to receive a Form 1095-C, ISU is required to make your </a:t>
            </a:r>
            <a:r>
              <a:rPr lang="en-US" sz="2000" dirty="0" smtClean="0"/>
              <a:t>1095-C </a:t>
            </a:r>
            <a:r>
              <a:rPr lang="en-US" sz="2000" dirty="0"/>
              <a:t>available for the 2015 tax year no later than</a:t>
            </a:r>
            <a:r>
              <a:rPr lang="en-US" sz="2000" u="sng" dirty="0"/>
              <a:t> </a:t>
            </a:r>
            <a:r>
              <a:rPr lang="en-US" sz="2000" dirty="0"/>
              <a:t>March 31, 2016. </a:t>
            </a:r>
            <a:r>
              <a:rPr lang="en-US" sz="2000" u="sng" dirty="0" smtClean="0"/>
              <a:t>ISU </a:t>
            </a:r>
            <a:r>
              <a:rPr lang="en-US" sz="2000" u="sng" dirty="0"/>
              <a:t>is working to get these forms out closer to February 1</a:t>
            </a:r>
            <a:r>
              <a:rPr lang="en-US" sz="2000" u="sng" baseline="30000" dirty="0"/>
              <a:t>st</a:t>
            </a:r>
            <a:r>
              <a:rPr lang="en-US" sz="2000" u="sng" dirty="0"/>
              <a:t>.</a:t>
            </a:r>
            <a:endParaRPr lang="en-US" sz="2000" dirty="0"/>
          </a:p>
          <a:p>
            <a:pPr lvl="1"/>
            <a:r>
              <a:rPr lang="en-US" b="1" dirty="0" smtClean="0"/>
              <a:t>How will </a:t>
            </a:r>
            <a:r>
              <a:rPr lang="en-US" b="1" dirty="0"/>
              <a:t>I get a 1095-C?</a:t>
            </a:r>
            <a:endParaRPr lang="en-US" dirty="0"/>
          </a:p>
          <a:p>
            <a:pPr lvl="2"/>
            <a:r>
              <a:rPr lang="en-US" sz="2000" dirty="0" smtClean="0"/>
              <a:t>An email from the University will direct you to AccessPlus.  The process will be very similar to how employees access their W-2’s.</a:t>
            </a:r>
            <a:endParaRPr lang="en-US" sz="2800" dirty="0"/>
          </a:p>
          <a:p>
            <a:pPr lvl="2"/>
            <a:endParaRPr lang="en-US" sz="2000" dirty="0" smtClean="0"/>
          </a:p>
          <a:p>
            <a:pPr marL="914400" lvl="2" indent="0">
              <a:buNone/>
            </a:pPr>
            <a:r>
              <a:rPr lang="en-US" sz="2000" dirty="0" smtClean="0"/>
              <a:t> </a:t>
            </a:r>
          </a:p>
          <a:p>
            <a:endParaRPr lang="en-US" dirty="0"/>
          </a:p>
        </p:txBody>
      </p:sp>
    </p:spTree>
    <p:extLst>
      <p:ext uri="{BB962C8B-B14F-4D97-AF65-F5344CB8AC3E}">
        <p14:creationId xmlns:p14="http://schemas.microsoft.com/office/powerpoint/2010/main" val="134296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dirty="0" smtClean="0"/>
              <a:t>Affordable Care Act – </a:t>
            </a:r>
            <a:r>
              <a:rPr lang="en-US" sz="3200" dirty="0" smtClean="0"/>
              <a:t>Information Reporting</a:t>
            </a:r>
            <a:endParaRPr lang="en-US" sz="3200" dirty="0"/>
          </a:p>
        </p:txBody>
      </p:sp>
      <p:sp>
        <p:nvSpPr>
          <p:cNvPr id="3" name="Content Placeholder 2"/>
          <p:cNvSpPr>
            <a:spLocks noGrp="1"/>
          </p:cNvSpPr>
          <p:nvPr>
            <p:ph idx="1"/>
          </p:nvPr>
        </p:nvSpPr>
        <p:spPr>
          <a:xfrm>
            <a:off x="228600" y="1143000"/>
            <a:ext cx="8458200" cy="4572000"/>
          </a:xfrm>
        </p:spPr>
        <p:txBody>
          <a:bodyPr/>
          <a:lstStyle/>
          <a:p>
            <a:pPr lvl="1"/>
            <a:endParaRPr lang="en-US" b="1" dirty="0" smtClean="0"/>
          </a:p>
          <a:p>
            <a:pPr lvl="1"/>
            <a:r>
              <a:rPr lang="en-US" b="1" dirty="0" smtClean="0"/>
              <a:t>What </a:t>
            </a:r>
            <a:r>
              <a:rPr lang="en-US" b="1" dirty="0"/>
              <a:t>information is on the Form </a:t>
            </a:r>
            <a:r>
              <a:rPr lang="en-US" b="1" dirty="0" smtClean="0"/>
              <a:t>1095-C?</a:t>
            </a:r>
            <a:endParaRPr lang="en-US" dirty="0" smtClean="0"/>
          </a:p>
          <a:p>
            <a:pPr lvl="2"/>
            <a:r>
              <a:rPr lang="en-US" sz="2000" b="1" dirty="0" smtClean="0"/>
              <a:t>Employee </a:t>
            </a:r>
            <a:r>
              <a:rPr lang="en-US" sz="2000" b="1" dirty="0"/>
              <a:t>and Employer Information </a:t>
            </a:r>
            <a:r>
              <a:rPr lang="en-US" sz="2000" dirty="0"/>
              <a:t>(Part 1) reports information about you and ISU.</a:t>
            </a:r>
          </a:p>
          <a:p>
            <a:pPr lvl="2"/>
            <a:r>
              <a:rPr lang="en-US" sz="2000" b="1" dirty="0"/>
              <a:t>Employee Offer and Coverage </a:t>
            </a:r>
            <a:r>
              <a:rPr lang="en-US" sz="2000" dirty="0"/>
              <a:t>(Part 2) reports information about the coverage offered to you by ISU, the affordability of the coverage offered, and the reason why you were or were not offered coverage by ISU.</a:t>
            </a:r>
          </a:p>
          <a:p>
            <a:pPr lvl="2"/>
            <a:r>
              <a:rPr lang="en-US" sz="2000" b="1" dirty="0"/>
              <a:t>Covered Individuals </a:t>
            </a:r>
            <a:r>
              <a:rPr lang="en-US" sz="2000" dirty="0"/>
              <a:t>(Part 3) reports information about the individuals covered under your plan</a:t>
            </a:r>
            <a:r>
              <a:rPr lang="en-US" sz="2000" dirty="0" smtClean="0"/>
              <a:t>.</a:t>
            </a:r>
          </a:p>
          <a:p>
            <a:pPr marL="914400" lvl="2" indent="0">
              <a:buNone/>
            </a:pPr>
            <a:endParaRPr lang="en-US" sz="2000" dirty="0"/>
          </a:p>
          <a:p>
            <a:endParaRPr lang="en-US" dirty="0"/>
          </a:p>
        </p:txBody>
      </p:sp>
    </p:spTree>
    <p:extLst>
      <p:ext uri="{BB962C8B-B14F-4D97-AF65-F5344CB8AC3E}">
        <p14:creationId xmlns:p14="http://schemas.microsoft.com/office/powerpoint/2010/main" val="61644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dirty="0" smtClean="0"/>
              <a:t>Affordable Care Act – </a:t>
            </a:r>
            <a:r>
              <a:rPr lang="en-US" sz="3200" dirty="0" smtClean="0"/>
              <a:t>Information Reporting</a:t>
            </a:r>
            <a:endParaRPr lang="en-US" sz="3200" dirty="0"/>
          </a:p>
        </p:txBody>
      </p:sp>
      <p:sp>
        <p:nvSpPr>
          <p:cNvPr id="3" name="Content Placeholder 2"/>
          <p:cNvSpPr>
            <a:spLocks noGrp="1"/>
          </p:cNvSpPr>
          <p:nvPr>
            <p:ph idx="1"/>
          </p:nvPr>
        </p:nvSpPr>
        <p:spPr>
          <a:xfrm>
            <a:off x="228600" y="1143000"/>
            <a:ext cx="8763000" cy="4572000"/>
          </a:xfrm>
        </p:spPr>
        <p:txBody>
          <a:bodyPr/>
          <a:lstStyle/>
          <a:p>
            <a:pPr lvl="1"/>
            <a:endParaRPr lang="en-US" b="1" dirty="0" smtClean="0"/>
          </a:p>
          <a:p>
            <a:pPr lvl="1"/>
            <a:r>
              <a:rPr lang="en-US" b="1" dirty="0"/>
              <a:t>What if I have more questions?</a:t>
            </a:r>
            <a:endParaRPr lang="en-US" dirty="0"/>
          </a:p>
          <a:p>
            <a:pPr lvl="2"/>
            <a:r>
              <a:rPr lang="en-US" sz="2000" dirty="0"/>
              <a:t>You can find additional FAQs, a Form 1095-C decoder, and demos and tutorials at: </a:t>
            </a:r>
            <a:r>
              <a:rPr lang="en-US" sz="2000" u="sng" dirty="0">
                <a:hlinkClick r:id="rId2"/>
              </a:rPr>
              <a:t>http://www.mytaxform.com/</a:t>
            </a:r>
            <a:r>
              <a:rPr lang="en-US" sz="2000" dirty="0"/>
              <a:t>. </a:t>
            </a:r>
            <a:endParaRPr lang="en-US" sz="2000" dirty="0" smtClean="0"/>
          </a:p>
          <a:p>
            <a:pPr lvl="2"/>
            <a:r>
              <a:rPr lang="en-US" sz="2000" dirty="0" smtClean="0"/>
              <a:t>For </a:t>
            </a:r>
            <a:r>
              <a:rPr lang="en-US" sz="2000" dirty="0"/>
              <a:t>additional questions relating to the ACA or the Form 1095-C, you can contact the Business &amp; Finance Office at 294-6556 or </a:t>
            </a:r>
            <a:r>
              <a:rPr lang="en-US" sz="2000" u="sng" dirty="0" smtClean="0">
                <a:solidFill>
                  <a:schemeClr val="accent1">
                    <a:lumMod val="50000"/>
                  </a:schemeClr>
                </a:solidFill>
              </a:rPr>
              <a:t>ta</a:t>
            </a:r>
            <a:r>
              <a:rPr lang="en-US" sz="2000" u="sng" dirty="0" smtClean="0">
                <a:solidFill>
                  <a:schemeClr val="accent1">
                    <a:lumMod val="50000"/>
                  </a:schemeClr>
                </a:solidFill>
                <a:hlinkClick r:id="rId3"/>
              </a:rPr>
              <a:t>xoffice@iastate.edu</a:t>
            </a:r>
            <a:r>
              <a:rPr lang="en-US" sz="2000" dirty="0"/>
              <a:t>.  </a:t>
            </a:r>
            <a:endParaRPr lang="en-US" sz="2000" dirty="0" smtClean="0"/>
          </a:p>
          <a:p>
            <a:pPr lvl="2"/>
            <a:r>
              <a:rPr lang="en-US" sz="2000" dirty="0"/>
              <a:t>For questions relating to your eligibility or health insurance coverage, you can contact the UHR Benefits Team at 294-4800 or </a:t>
            </a:r>
            <a:r>
              <a:rPr lang="en-US" sz="2000" u="sng" dirty="0">
                <a:hlinkClick r:id="rId4"/>
              </a:rPr>
              <a:t>benefits@iastate.edu</a:t>
            </a:r>
            <a:r>
              <a:rPr lang="en-US" sz="2000" dirty="0"/>
              <a:t>. </a:t>
            </a:r>
          </a:p>
          <a:p>
            <a:pPr marL="914400" lvl="2" indent="0">
              <a:buNone/>
            </a:pPr>
            <a:endParaRPr lang="en-US" sz="2000" dirty="0"/>
          </a:p>
          <a:p>
            <a:endParaRPr lang="en-US" dirty="0"/>
          </a:p>
        </p:txBody>
      </p:sp>
    </p:spTree>
    <p:extLst>
      <p:ext uri="{BB962C8B-B14F-4D97-AF65-F5344CB8AC3E}">
        <p14:creationId xmlns:p14="http://schemas.microsoft.com/office/powerpoint/2010/main" val="19608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1318</Words>
  <Application>Microsoft Office PowerPoint</Application>
  <PresentationFormat>On-screen Show (4:3)</PresentationFormat>
  <Paragraphs>220</Paragraphs>
  <Slides>31</Slides>
  <Notes>15</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1_Office Theme</vt:lpstr>
      <vt:lpstr>Theme1</vt:lpstr>
      <vt:lpstr>General Council Meeting  Thursday, January 7, 2016 2:10 PM Pioneer Room, Memorial Union</vt:lpstr>
      <vt:lpstr>Agenda</vt:lpstr>
      <vt:lpstr>AGENDA (Continued)</vt:lpstr>
      <vt:lpstr>Professional &amp; Scientific Council Update</vt:lpstr>
      <vt:lpstr>Financial Wellness Sessions</vt:lpstr>
      <vt:lpstr>Affordable Care Act – Information Reporting</vt:lpstr>
      <vt:lpstr>Affordable Care Act – Information Reporting</vt:lpstr>
      <vt:lpstr>Affordable Care Act – Information Reporting</vt:lpstr>
      <vt:lpstr>Affordable Care Act – Information Reporting</vt:lpstr>
      <vt:lpstr>AGENDA (Continued)</vt:lpstr>
      <vt:lpstr>AGENDA (Continued)</vt:lpstr>
      <vt:lpstr>PowerPoint Presentation</vt:lpstr>
      <vt:lpstr>PowerPoint Presentation</vt:lpstr>
      <vt:lpstr>Division of Academic Affairs – 27 Council Seats</vt:lpstr>
      <vt:lpstr>Office of the Senior Vice President and Provost Reporting Units</vt:lpstr>
      <vt:lpstr>Budget Timeline</vt:lpstr>
      <vt:lpstr>Budget Timeline</vt:lpstr>
      <vt:lpstr>Budget Timeline</vt:lpstr>
      <vt:lpstr>Budget Discussions</vt:lpstr>
      <vt:lpstr>Priorities</vt:lpstr>
      <vt:lpstr>Budgeting Process</vt:lpstr>
      <vt:lpstr>Funding Sources</vt:lpstr>
      <vt:lpstr>Major Sources of Revenue </vt:lpstr>
      <vt:lpstr>Major Sources of Expenditures </vt:lpstr>
      <vt:lpstr>U.S. Department of Energy – Ames Laboratory </vt:lpstr>
      <vt:lpstr>AGENDA (Continued)</vt:lpstr>
      <vt:lpstr>AGENDA (Continued)</vt:lpstr>
      <vt:lpstr>AGENDA (Continued)</vt:lpstr>
      <vt:lpstr>AGENDA (Continued)</vt:lpstr>
      <vt:lpstr>AGENDA (Continued)</vt:lpstr>
      <vt:lpstr>Adjournment</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Jessica M [NREM]</dc:creator>
  <cp:lastModifiedBy>Goudy-Haht, Kate A</cp:lastModifiedBy>
  <cp:revision>21</cp:revision>
  <dcterms:created xsi:type="dcterms:W3CDTF">2016-01-05T14:19:19Z</dcterms:created>
  <dcterms:modified xsi:type="dcterms:W3CDTF">2016-01-15T14:23:58Z</dcterms:modified>
</cp:coreProperties>
</file>