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1" r:id="rId3"/>
    <p:sldId id="266" r:id="rId4"/>
    <p:sldId id="260" r:id="rId5"/>
    <p:sldId id="283" r:id="rId6"/>
    <p:sldId id="263" r:id="rId7"/>
    <p:sldId id="264" r:id="rId8"/>
    <p:sldId id="265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-2352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344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13F11-019C-4A9B-A257-CA814FF6D581}" type="datetimeFigureOut">
              <a:rPr lang="en-US" smtClean="0"/>
              <a:t>11/3/16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D744-EAE3-4197-B67A-870BB66E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14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58592-446E-4FEA-BAD7-9A75D36F1252}" type="datetimeFigureOut">
              <a:rPr lang="en-US" smtClean="0"/>
              <a:t>11/3/16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4A8CE-AEA3-4DB1-BED8-D0D5AD28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4165" y="5096607"/>
            <a:ext cx="7795758" cy="109708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0725" y="633416"/>
            <a:ext cx="7931119" cy="2432426"/>
          </a:xfrm>
        </p:spPr>
        <p:txBody>
          <a:bodyPr anchor="b">
            <a:normAutofit/>
          </a:bodyPr>
          <a:lstStyle>
            <a:lvl1pPr algn="ctr">
              <a:defRPr sz="44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6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2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7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329" y="159569"/>
            <a:ext cx="8477693" cy="627240"/>
          </a:xfrm>
        </p:spPr>
        <p:txBody>
          <a:bodyPr/>
          <a:lstStyle>
            <a:lvl1pPr>
              <a:defRPr cap="none" baseline="0">
                <a:solidFill>
                  <a:srgbClr val="FF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4638864"/>
          </a:xfrm>
        </p:spPr>
        <p:txBody>
          <a:bodyPr/>
          <a:lstStyle>
            <a:lvl1pPr marL="227013" indent="-22701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2800" b="1"/>
            </a:lvl1pPr>
            <a:lvl2pPr marL="227013" indent="-227013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defRPr sz="2800" b="1"/>
            </a:lvl2pPr>
            <a:lvl3pPr marL="630238" indent="-28416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/>
            </a:lvl3pPr>
            <a:lvl4pPr marL="857250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lvl4pPr>
            <a:lvl5pPr marL="1084263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defRPr sz="2000"/>
            </a:lvl5pPr>
            <a:lvl6pPr marL="1254125" indent="-228600">
              <a:spcBef>
                <a:spcPts val="50"/>
              </a:spcBef>
              <a:defRPr sz="20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17342"/>
            <a:ext cx="9144000" cy="8406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6107586"/>
            <a:ext cx="4667871" cy="6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8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9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4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2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1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196C-906A-423F-A707-8667F21D3B71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0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2016-10-06%20Professional%20%20Scientific%20Council%20Minute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Provost.pptx" TargetMode="External"/><Relationship Id="rId4" Type="http://schemas.openxmlformats.org/officeDocument/2006/relationships/hyperlink" Target="UHR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Tabletop%20injects%20grp%201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VP%20of%20EI%20Report%20Nov.pptx" TargetMode="External"/><Relationship Id="rId3" Type="http://schemas.openxmlformats.org/officeDocument/2006/relationships/hyperlink" Target="http://www.pscouncil.iastate.edu/about-us/prioriti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Awards%20Committee%20Report%20Powerpoint.pptx" TargetMode="External"/><Relationship Id="rId3" Type="http://schemas.openxmlformats.org/officeDocument/2006/relationships/hyperlink" Target="CB%20report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25" y="369097"/>
            <a:ext cx="7931119" cy="2432426"/>
          </a:xfrm>
        </p:spPr>
        <p:txBody>
          <a:bodyPr>
            <a:normAutofit/>
          </a:bodyPr>
          <a:lstStyle/>
          <a:p>
            <a:r>
              <a:rPr lang="en-US" dirty="0" smtClean="0"/>
              <a:t>General Council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Thursday, November 3, 2016</a:t>
            </a:r>
            <a:b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2:10 PM</a:t>
            </a:r>
            <a:b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Gallery Room, Memorial Union</a:t>
            </a: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134" y="3162486"/>
            <a:ext cx="4686299" cy="17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Call to Order &amp; Seating of Substitutes</a:t>
            </a:r>
          </a:p>
          <a:p>
            <a:r>
              <a:rPr lang="en-US" dirty="0" smtClean="0"/>
              <a:t>Jessica Bell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Establish Quorum</a:t>
            </a:r>
          </a:p>
          <a:p>
            <a:r>
              <a:rPr lang="en-US" dirty="0" smtClean="0"/>
              <a:t>Melissa </a:t>
            </a:r>
            <a:r>
              <a:rPr lang="en-US" dirty="0" err="1" smtClean="0"/>
              <a:t>Gruhn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Approval of the Agenda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Approval of the Minutes</a:t>
            </a:r>
          </a:p>
          <a:p>
            <a:r>
              <a:rPr lang="en-US" dirty="0" smtClean="0"/>
              <a:t>October 6, 2016 Regular Council Meeting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403997" y="4328937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0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09"/>
            <a:ext cx="8477693" cy="4942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Administrative Reports</a:t>
            </a:r>
          </a:p>
          <a:p>
            <a:r>
              <a:rPr lang="en-US" dirty="0" smtClean="0"/>
              <a:t>Senior Vice President and Provost</a:t>
            </a:r>
          </a:p>
          <a:p>
            <a:pPr lvl="2"/>
            <a:r>
              <a:rPr lang="en-US" dirty="0" smtClean="0"/>
              <a:t>Dr. Jonathan Wickert</a:t>
            </a:r>
          </a:p>
          <a:p>
            <a:pPr lvl="1"/>
            <a:r>
              <a:rPr lang="en-US" dirty="0" smtClean="0"/>
              <a:t>University Human Resources</a:t>
            </a:r>
          </a:p>
          <a:p>
            <a:pPr lvl="2"/>
            <a:r>
              <a:rPr lang="en-US" dirty="0" smtClean="0"/>
              <a:t>Interim Vice President, Kristi Darr </a:t>
            </a:r>
          </a:p>
          <a:p>
            <a:pPr lvl="2"/>
            <a:r>
              <a:rPr lang="en-US" dirty="0" smtClean="0"/>
              <a:t>Director Classification &amp; Compensation, Emma Houghton</a:t>
            </a:r>
          </a:p>
          <a:p>
            <a:pPr lvl="1"/>
            <a:r>
              <a:rPr lang="en-US" dirty="0" smtClean="0"/>
              <a:t>President, Faculty Senate</a:t>
            </a:r>
          </a:p>
          <a:p>
            <a:pPr lvl="2"/>
            <a:r>
              <a:rPr lang="en-US" dirty="0" smtClean="0"/>
              <a:t>Dr. Jonathan Sturm</a:t>
            </a:r>
          </a:p>
        </p:txBody>
      </p:sp>
      <p:sp>
        <p:nvSpPr>
          <p:cNvPr id="7" name="Rectangle 6">
            <a:hlinkClick r:id="rId2" action="ppaction://hlinkfile"/>
          </p:cNvPr>
          <p:cNvSpPr/>
          <p:nvPr/>
        </p:nvSpPr>
        <p:spPr>
          <a:xfrm>
            <a:off x="5187298" y="4933034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3" action="ppaction://hlinkpres?slideindex=1&amp;slidetitle="/>
          </p:cNvPr>
          <p:cNvSpPr/>
          <p:nvPr/>
        </p:nvSpPr>
        <p:spPr>
          <a:xfrm>
            <a:off x="463218" y="1414049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pres?slideindex=1&amp;slidetitle="/>
          </p:cNvPr>
          <p:cNvSpPr/>
          <p:nvPr/>
        </p:nvSpPr>
        <p:spPr>
          <a:xfrm>
            <a:off x="629473" y="2669535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6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4. Executive Committee Reports</a:t>
            </a:r>
          </a:p>
          <a:p>
            <a:pPr marL="684213" lvl="1" indent="-457200"/>
            <a:r>
              <a:rPr lang="en-US" dirty="0"/>
              <a:t>President</a:t>
            </a:r>
          </a:p>
          <a:p>
            <a:pPr marL="1087438" lvl="2" indent="-457200"/>
            <a:r>
              <a:rPr lang="en-US" dirty="0" smtClean="0"/>
              <a:t>Clayton Johnson</a:t>
            </a:r>
          </a:p>
          <a:p>
            <a:pPr marL="684213" lvl="1" indent="-457200"/>
            <a:r>
              <a:rPr lang="en-US" dirty="0" smtClean="0"/>
              <a:t>Secretary/Treasurer</a:t>
            </a:r>
          </a:p>
          <a:p>
            <a:pPr marL="1087438" lvl="2" indent="-457200"/>
            <a:r>
              <a:rPr lang="en-US" dirty="0" smtClean="0"/>
              <a:t>Melissa </a:t>
            </a:r>
            <a:r>
              <a:rPr lang="en-US" dirty="0" err="1" smtClean="0"/>
              <a:t>Gruhn</a:t>
            </a:r>
            <a:endParaRPr lang="en-US" dirty="0" smtClean="0"/>
          </a:p>
          <a:p>
            <a:pPr marL="684213" lvl="1" indent="-457200"/>
            <a:r>
              <a:rPr lang="en-US" dirty="0" smtClean="0"/>
              <a:t>VP for University Community Relations</a:t>
            </a:r>
          </a:p>
          <a:p>
            <a:pPr marL="1087438" lvl="2" indent="-457200"/>
            <a:r>
              <a:rPr lang="en-US" dirty="0" smtClean="0"/>
              <a:t>Ben Green</a:t>
            </a:r>
          </a:p>
          <a:p>
            <a:pPr marL="684213" lvl="1" indent="-457200"/>
            <a:r>
              <a:rPr lang="en-US" dirty="0" smtClean="0"/>
              <a:t>VP for University Planning and Budget</a:t>
            </a:r>
          </a:p>
          <a:p>
            <a:pPr marL="1087438" lvl="2" indent="-457200"/>
            <a:r>
              <a:rPr lang="en-US" dirty="0" smtClean="0"/>
              <a:t>Jordan Bates</a:t>
            </a:r>
          </a:p>
          <a:p>
            <a:pPr marL="684213" lvl="1" indent="-457200"/>
            <a:r>
              <a:rPr lang="en-US" dirty="0" smtClean="0"/>
              <a:t>VP for Equity and Inclusion</a:t>
            </a:r>
          </a:p>
          <a:p>
            <a:pPr marL="1087438" lvl="2" indent="-457200"/>
            <a:r>
              <a:rPr lang="en-US" dirty="0" err="1" smtClean="0"/>
              <a:t>Samone</a:t>
            </a:r>
            <a:r>
              <a:rPr lang="en-US" dirty="0" smtClean="0"/>
              <a:t> York</a:t>
            </a:r>
          </a:p>
          <a:p>
            <a:pPr marL="684213" lvl="1" indent="-457200"/>
            <a:endParaRPr lang="en-US" dirty="0"/>
          </a:p>
        </p:txBody>
      </p:sp>
      <p:sp>
        <p:nvSpPr>
          <p:cNvPr id="4" name="Rectangle 3">
            <a:hlinkClick r:id="rId2" action="ppaction://hlinkpres?slideindex=1&amp;slidetitle="/>
          </p:cNvPr>
          <p:cNvSpPr/>
          <p:nvPr/>
        </p:nvSpPr>
        <p:spPr>
          <a:xfrm>
            <a:off x="480909" y="4559673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3"/>
          </p:cNvPr>
          <p:cNvSpPr/>
          <p:nvPr/>
        </p:nvSpPr>
        <p:spPr>
          <a:xfrm>
            <a:off x="629473" y="1396305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2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5. Committee Reports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Awards	Kara Berg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Communications	Amy Ward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Compensation &amp; Benefits	James Studley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Peer Advocacy	Nick Van Berkum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Policies &amp; Procedures	Bethany </a:t>
            </a:r>
            <a:r>
              <a:rPr lang="en-US" dirty="0" err="1" smtClean="0"/>
              <a:t>Burdt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Professional Development	Jim Harken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Representation	Stacy Renfro</a:t>
            </a:r>
            <a:endParaRPr lang="en-US" dirty="0"/>
          </a:p>
        </p:txBody>
      </p:sp>
      <p:sp>
        <p:nvSpPr>
          <p:cNvPr id="4" name="Rectangle 3">
            <a:hlinkClick r:id="rId2" action="ppaction://hlinkpres?slideindex=1&amp;slidetitle="/>
          </p:cNvPr>
          <p:cNvSpPr/>
          <p:nvPr/>
        </p:nvSpPr>
        <p:spPr>
          <a:xfrm>
            <a:off x="267264" y="1316052"/>
            <a:ext cx="1869184" cy="517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3" action="ppaction://hlinkpres?slideindex=1&amp;slidetitle="/>
          </p:cNvPr>
          <p:cNvSpPr/>
          <p:nvPr/>
        </p:nvSpPr>
        <p:spPr>
          <a:xfrm>
            <a:off x="267264" y="2294689"/>
            <a:ext cx="1869184" cy="517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Unfinished Business and General Orders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77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New Business</a:t>
            </a:r>
          </a:p>
          <a:p>
            <a:r>
              <a:rPr lang="en-US" dirty="0" smtClean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95686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51828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Announcements</a:t>
            </a:r>
          </a:p>
          <a:p>
            <a:r>
              <a:rPr lang="en-US" dirty="0" smtClean="0"/>
              <a:t>Announcements from Councilors</a:t>
            </a:r>
          </a:p>
          <a:p>
            <a:pPr marL="346075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Executive Committee Meeting</a:t>
            </a:r>
          </a:p>
          <a:p>
            <a:pPr lvl="2"/>
            <a:r>
              <a:rPr lang="en-US" dirty="0" smtClean="0"/>
              <a:t>November 21</a:t>
            </a:r>
          </a:p>
          <a:p>
            <a:pPr lvl="2"/>
            <a:r>
              <a:rPr lang="en-US" dirty="0" smtClean="0"/>
              <a:t>10</a:t>
            </a:r>
            <a:r>
              <a:rPr lang="en-US" dirty="0" smtClean="0"/>
              <a:t>:00AM </a:t>
            </a:r>
            <a:r>
              <a:rPr lang="en-US" dirty="0" smtClean="0"/>
              <a:t>– </a:t>
            </a:r>
            <a:r>
              <a:rPr lang="en-US" dirty="0" smtClean="0"/>
              <a:t>12:</a:t>
            </a:r>
            <a:r>
              <a:rPr lang="en-US" dirty="0" smtClean="0"/>
              <a:t>00 </a:t>
            </a:r>
            <a:r>
              <a:rPr lang="en-US" dirty="0" smtClean="0"/>
              <a:t>PM</a:t>
            </a:r>
            <a:endParaRPr lang="en-US" dirty="0" smtClean="0"/>
          </a:p>
          <a:p>
            <a:pPr lvl="2"/>
            <a:r>
              <a:rPr lang="en-US" dirty="0" smtClean="0"/>
              <a:t>107 Lab of Mechanics</a:t>
            </a:r>
          </a:p>
          <a:p>
            <a:pPr lvl="2"/>
            <a:endParaRPr lang="en-US" sz="1300" dirty="0" smtClean="0"/>
          </a:p>
          <a:p>
            <a:pPr lvl="1"/>
            <a:r>
              <a:rPr lang="en-US" dirty="0" smtClean="0"/>
              <a:t>General Council Meeting</a:t>
            </a:r>
          </a:p>
          <a:p>
            <a:pPr lvl="2"/>
            <a:r>
              <a:rPr lang="en-US" dirty="0" smtClean="0"/>
              <a:t>December 1</a:t>
            </a:r>
          </a:p>
          <a:p>
            <a:pPr lvl="2"/>
            <a:r>
              <a:rPr lang="en-US" dirty="0" smtClean="0"/>
              <a:t>2:10 – 4:00 PM</a:t>
            </a:r>
          </a:p>
          <a:p>
            <a:pPr lvl="2"/>
            <a:r>
              <a:rPr lang="en-US" dirty="0" smtClean="0"/>
              <a:t>Gallery Room, Memorial Union</a:t>
            </a:r>
          </a:p>
          <a:p>
            <a:pPr lvl="2"/>
            <a:endParaRPr lang="en-US" sz="1300" dirty="0" smtClean="0"/>
          </a:p>
          <a:p>
            <a:pPr lvl="1"/>
            <a:r>
              <a:rPr lang="en-US" sz="3100" dirty="0" smtClean="0"/>
              <a:t>P&amp;S Council Seminar Series</a:t>
            </a:r>
          </a:p>
          <a:p>
            <a:pPr lvl="2"/>
            <a:r>
              <a:rPr lang="en-US" sz="3100" b="1" strike="sngStrike" dirty="0" smtClean="0"/>
              <a:t>Dr. Reginald Stewart, Vice President for Diversity and Inclusion </a:t>
            </a:r>
            <a:r>
              <a:rPr lang="en-US" sz="3100" strike="sngStrike" dirty="0" smtClean="0"/>
              <a:t>– learn about this position and what is being done to foster inclusiveness across Iowa State University</a:t>
            </a:r>
            <a:endParaRPr lang="en-US" sz="3100" b="1" strike="sngStrike" dirty="0" smtClean="0"/>
          </a:p>
          <a:p>
            <a:pPr lvl="2"/>
            <a:r>
              <a:rPr lang="en-US" sz="3100" dirty="0" smtClean="0"/>
              <a:t>November 8</a:t>
            </a:r>
          </a:p>
          <a:p>
            <a:pPr lvl="2"/>
            <a:r>
              <a:rPr lang="en-US" sz="3100" dirty="0" smtClean="0"/>
              <a:t>2:00 – 3:00pm</a:t>
            </a:r>
          </a:p>
          <a:p>
            <a:pPr lvl="2"/>
            <a:r>
              <a:rPr lang="en-US" sz="3100" dirty="0" smtClean="0"/>
              <a:t>Gallery Room, Memorial Union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3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0725" y="633416"/>
            <a:ext cx="7931119" cy="172320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Adjournment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5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240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General Council Meeting  Thursday, November 3, 2016 2:10 PM Gallery Room, Memorial Union</vt:lpstr>
      <vt:lpstr>Agenda</vt:lpstr>
      <vt:lpstr>AGENDA (Continued)</vt:lpstr>
      <vt:lpstr>AGENDA (Continued)</vt:lpstr>
      <vt:lpstr>AGENDA (Continued)</vt:lpstr>
      <vt:lpstr>AGENDA (Continued)</vt:lpstr>
      <vt:lpstr>AGENDA (Continued)</vt:lpstr>
      <vt:lpstr>AGENDA (Continued)</vt:lpstr>
      <vt:lpstr>Adjournment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Jessica M [NREM]</dc:creator>
  <cp:lastModifiedBy>Ben Green</cp:lastModifiedBy>
  <cp:revision>71</cp:revision>
  <dcterms:created xsi:type="dcterms:W3CDTF">2016-01-05T14:19:19Z</dcterms:created>
  <dcterms:modified xsi:type="dcterms:W3CDTF">2016-11-03T21:06:03Z</dcterms:modified>
</cp:coreProperties>
</file>