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1" r:id="rId3"/>
    <p:sldId id="266" r:id="rId4"/>
    <p:sldId id="260" r:id="rId5"/>
    <p:sldId id="283" r:id="rId6"/>
    <p:sldId id="263" r:id="rId7"/>
    <p:sldId id="264" r:id="rId8"/>
    <p:sldId id="265" r:id="rId9"/>
    <p:sldId id="2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3444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13F11-019C-4A9B-A257-CA814FF6D58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5D744-EAE3-4197-B67A-870BB66EE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144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658592-446E-4FEA-BAD7-9A75D36F1252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74A8CE-AEA3-4DB1-BED8-D0D5AD28E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10880"/>
            <a:ext cx="9144000" cy="44712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4165" y="5096607"/>
            <a:ext cx="7795758" cy="1097085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20725" y="633416"/>
            <a:ext cx="7931119" cy="2432426"/>
          </a:xfrm>
        </p:spPr>
        <p:txBody>
          <a:bodyPr anchor="b">
            <a:normAutofit/>
          </a:bodyPr>
          <a:lstStyle>
            <a:lvl1pPr algn="ctr">
              <a:defRPr sz="440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264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92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579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47329" y="159569"/>
            <a:ext cx="8477693" cy="627240"/>
          </a:xfrm>
        </p:spPr>
        <p:txBody>
          <a:bodyPr/>
          <a:lstStyle>
            <a:lvl1pPr>
              <a:defRPr cap="none" baseline="0">
                <a:solidFill>
                  <a:srgbClr val="FF0000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4638864"/>
          </a:xfrm>
        </p:spPr>
        <p:txBody>
          <a:bodyPr/>
          <a:lstStyle>
            <a:lvl1pPr marL="227013" indent="-22701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•"/>
              <a:defRPr sz="2800" b="1"/>
            </a:lvl1pPr>
            <a:lvl2pPr marL="227013" indent="-227013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defRPr sz="2800" b="1"/>
            </a:lvl2pPr>
            <a:lvl3pPr marL="630238" indent="-284163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Arial" panose="020B0604020202020204" pitchFamily="34" charset="0"/>
              <a:buChar char="–"/>
              <a:defRPr sz="2800"/>
            </a:lvl3pPr>
            <a:lvl4pPr marL="857250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buFont typeface="Wingdings" panose="05000000000000000000" pitchFamily="2" charset="2"/>
              <a:buChar char="§"/>
              <a:defRPr sz="2400"/>
            </a:lvl4pPr>
            <a:lvl5pPr marL="1084263" indent="-228600">
              <a:lnSpc>
                <a:spcPct val="100000"/>
              </a:lnSpc>
              <a:spcBef>
                <a:spcPts val="50"/>
              </a:spcBef>
              <a:buClr>
                <a:srgbClr val="FF0000"/>
              </a:buClr>
              <a:defRPr sz="2000"/>
            </a:lvl5pPr>
            <a:lvl6pPr marL="1254125" indent="-228600">
              <a:spcBef>
                <a:spcPts val="50"/>
              </a:spcBef>
              <a:defRPr sz="2000"/>
            </a:lvl6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2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  <a:p>
            <a:pPr lvl="5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17342"/>
            <a:ext cx="9144000" cy="840658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329" y="6107586"/>
            <a:ext cx="4667871" cy="6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388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25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91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42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422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5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19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6196C-906A-423F-A707-8667F21D3B71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C92AA-6661-42A2-9AE4-3EBD930698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10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genda%202016-12-01%20Professional%20&amp;%20Scientific%20Council.pdf" TargetMode="External"/><Relationship Id="rId3" Type="http://schemas.openxmlformats.org/officeDocument/2006/relationships/hyperlink" Target="Minutes%202016-11-03%20Professional%20&amp;%20Scientific%20Council%20Agenda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SVPP%20SIC%20PS%20Council%20Presentation.pdf" TargetMode="External"/><Relationship Id="rId4" Type="http://schemas.openxmlformats.org/officeDocument/2006/relationships/hyperlink" Target="UHR%20P%20S%20Update%20to%20Council%20December%202016.ppt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Tabletop%20injects%20grp%201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VP%20of%20EI%20Report%20Nov.pptx" TargetMode="External"/><Relationship Id="rId3" Type="http://schemas.openxmlformats.org/officeDocument/2006/relationships/hyperlink" Target="VP%20of%20EI%20Report%20Dec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Communications%20committee.ppt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otion_%20Inclusion%20of%20Diversity%20and%20Inclusion%20for%20Strat.%20Init.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0725" y="369097"/>
            <a:ext cx="7931119" cy="2432426"/>
          </a:xfrm>
        </p:spPr>
        <p:txBody>
          <a:bodyPr>
            <a:normAutofit/>
          </a:bodyPr>
          <a:lstStyle/>
          <a:p>
            <a:r>
              <a:rPr lang="en-US" dirty="0" smtClean="0"/>
              <a:t>General Council Meeting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Thursday, December 1, 2016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2:10 PM</a:t>
            </a:r>
            <a:b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2700" dirty="0" smtClean="0">
                <a:solidFill>
                  <a:schemeClr val="bg2">
                    <a:lumMod val="50000"/>
                  </a:schemeClr>
                </a:solidFill>
              </a:rPr>
              <a:t>Gallery Room, Memorial Union</a:t>
            </a:r>
            <a:endParaRPr lang="en-US" sz="27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34" y="3162486"/>
            <a:ext cx="4686299" cy="170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76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Call to Order &amp; Seating of Substitutes</a:t>
            </a:r>
          </a:p>
          <a:p>
            <a:r>
              <a:rPr lang="en-US" dirty="0" smtClean="0"/>
              <a:t>Jessica Bell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Establish Quorum</a:t>
            </a:r>
          </a:p>
          <a:p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1. Approval of the Agenda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Approval of the Minutes</a:t>
            </a:r>
          </a:p>
          <a:p>
            <a:r>
              <a:rPr lang="en-US" dirty="0" smtClean="0"/>
              <a:t>November 3, 2016 Regular Council Meeting</a:t>
            </a:r>
            <a:endParaRPr lang="en-US" dirty="0"/>
          </a:p>
        </p:txBody>
      </p:sp>
      <p:sp>
        <p:nvSpPr>
          <p:cNvPr id="5" name="Rectangle 4">
            <a:hlinkClick r:id="rId2" action="ppaction://hlinkfile"/>
          </p:cNvPr>
          <p:cNvSpPr/>
          <p:nvPr/>
        </p:nvSpPr>
        <p:spPr>
          <a:xfrm>
            <a:off x="347329" y="3251395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file"/>
          </p:cNvPr>
          <p:cNvSpPr/>
          <p:nvPr/>
        </p:nvSpPr>
        <p:spPr>
          <a:xfrm>
            <a:off x="347329" y="4496220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hlinkClick r:id="rId3" action="ppaction://hlinkfile"/>
          </p:cNvPr>
          <p:cNvSpPr/>
          <p:nvPr/>
        </p:nvSpPr>
        <p:spPr>
          <a:xfrm>
            <a:off x="347329" y="4328765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0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09"/>
            <a:ext cx="8477693" cy="4942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3. Administrative Reports</a:t>
            </a:r>
          </a:p>
          <a:p>
            <a:pPr lvl="1"/>
            <a:r>
              <a:rPr lang="en-US" dirty="0" smtClean="0"/>
              <a:t>Information </a:t>
            </a:r>
            <a:r>
              <a:rPr lang="en-US" dirty="0" smtClean="0"/>
              <a:t>Technology</a:t>
            </a:r>
          </a:p>
          <a:p>
            <a:pPr lvl="2"/>
            <a:r>
              <a:rPr lang="en-US" dirty="0" smtClean="0"/>
              <a:t>Vice President &amp; Chief Information Officer, </a:t>
            </a:r>
            <a:br>
              <a:rPr lang="en-US" dirty="0" smtClean="0"/>
            </a:br>
            <a:r>
              <a:rPr lang="en-US" dirty="0" smtClean="0"/>
              <a:t>Dr. James Kurtenbach</a:t>
            </a:r>
          </a:p>
          <a:p>
            <a:pPr lvl="1"/>
            <a:r>
              <a:rPr lang="en-US" dirty="0" smtClean="0"/>
              <a:t>University Human Resources</a:t>
            </a:r>
          </a:p>
          <a:p>
            <a:pPr lvl="2"/>
            <a:r>
              <a:rPr lang="en-US" dirty="0" smtClean="0"/>
              <a:t>Interim Vice President, Kristi Darr </a:t>
            </a:r>
          </a:p>
          <a:p>
            <a:pPr lvl="2"/>
            <a:r>
              <a:rPr lang="en-US" dirty="0" smtClean="0"/>
              <a:t>University Counsel, Michael </a:t>
            </a:r>
            <a:r>
              <a:rPr lang="en-US" dirty="0" smtClean="0"/>
              <a:t>Norton</a:t>
            </a:r>
          </a:p>
          <a:p>
            <a:r>
              <a:rPr lang="en-US" dirty="0"/>
              <a:t>Senior Vice President and Provost</a:t>
            </a:r>
          </a:p>
          <a:p>
            <a:pPr lvl="2"/>
            <a:r>
              <a:rPr lang="en-US" dirty="0"/>
              <a:t>Dr. Jonathan </a:t>
            </a:r>
            <a:r>
              <a:rPr lang="en-US" dirty="0" err="1" smtClean="0"/>
              <a:t>Wickert</a:t>
            </a:r>
            <a:endParaRPr lang="en-US" dirty="0" smtClean="0"/>
          </a:p>
          <a:p>
            <a:pPr lvl="1"/>
            <a:r>
              <a:rPr lang="en-US" dirty="0" smtClean="0"/>
              <a:t>Faculty Senate</a:t>
            </a:r>
          </a:p>
          <a:p>
            <a:pPr lvl="2"/>
            <a:r>
              <a:rPr lang="en-US" dirty="0" smtClean="0"/>
              <a:t>Dr. Jonathan Sturm, President</a:t>
            </a:r>
          </a:p>
          <a:p>
            <a:pPr lvl="1"/>
            <a:r>
              <a:rPr lang="en-US" dirty="0" smtClean="0"/>
              <a:t>Iowa State Police</a:t>
            </a:r>
          </a:p>
          <a:p>
            <a:pPr lvl="2"/>
            <a:r>
              <a:rPr lang="en-US" dirty="0" smtClean="0"/>
              <a:t>Officer Nick Grossman, M.A.</a:t>
            </a:r>
          </a:p>
        </p:txBody>
      </p:sp>
      <p:sp>
        <p:nvSpPr>
          <p:cNvPr id="7" name="Rectangle 6">
            <a:hlinkClick r:id="rId2" action="ppaction://hlinkfile"/>
          </p:cNvPr>
          <p:cNvSpPr/>
          <p:nvPr/>
        </p:nvSpPr>
        <p:spPr>
          <a:xfrm>
            <a:off x="5187298" y="493303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hlinkClick r:id="rId3" action="ppaction://hlinkfile"/>
          </p:cNvPr>
          <p:cNvSpPr/>
          <p:nvPr/>
        </p:nvSpPr>
        <p:spPr>
          <a:xfrm>
            <a:off x="696316" y="3512892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4" action="ppaction://hlinkpres?slideindex=1&amp;slidetitle="/>
          </p:cNvPr>
          <p:cNvSpPr/>
          <p:nvPr/>
        </p:nvSpPr>
        <p:spPr>
          <a:xfrm>
            <a:off x="529513" y="2572544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6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AGENDA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4. Executive Committee Reports</a:t>
            </a:r>
          </a:p>
          <a:p>
            <a:pPr marL="684213" lvl="1" indent="-457200"/>
            <a:r>
              <a:rPr lang="en-US" dirty="0"/>
              <a:t>President</a:t>
            </a:r>
          </a:p>
          <a:p>
            <a:pPr marL="1087438" lvl="2" indent="-457200"/>
            <a:r>
              <a:rPr lang="en-US" dirty="0" smtClean="0"/>
              <a:t>Clayton Johnson</a:t>
            </a:r>
          </a:p>
          <a:p>
            <a:pPr marL="684213" lvl="1" indent="-457200"/>
            <a:r>
              <a:rPr lang="en-US" dirty="0" smtClean="0"/>
              <a:t>Secretary/Treasurer</a:t>
            </a:r>
          </a:p>
          <a:p>
            <a:pPr marL="1087438" lvl="2" indent="-457200"/>
            <a:r>
              <a:rPr lang="en-US" dirty="0" smtClean="0"/>
              <a:t>Melissa </a:t>
            </a:r>
            <a:r>
              <a:rPr lang="en-US" dirty="0" err="1" smtClean="0"/>
              <a:t>Gruhn</a:t>
            </a:r>
            <a:endParaRPr lang="en-US" dirty="0" smtClean="0"/>
          </a:p>
          <a:p>
            <a:pPr marL="684213" lvl="1" indent="-457200"/>
            <a:r>
              <a:rPr lang="en-US" dirty="0" smtClean="0"/>
              <a:t>VP for University Community Relations</a:t>
            </a:r>
          </a:p>
          <a:p>
            <a:pPr marL="1087438" lvl="2" indent="-457200"/>
            <a:r>
              <a:rPr lang="en-US" dirty="0" smtClean="0"/>
              <a:t>Ben Green</a:t>
            </a:r>
          </a:p>
          <a:p>
            <a:pPr marL="684213" lvl="1" indent="-457200"/>
            <a:r>
              <a:rPr lang="en-US" dirty="0" smtClean="0"/>
              <a:t>VP for University Planning and Budget</a:t>
            </a:r>
          </a:p>
          <a:p>
            <a:pPr marL="1087438" lvl="2" indent="-457200"/>
            <a:r>
              <a:rPr lang="en-US" dirty="0" smtClean="0"/>
              <a:t>Jordan Bates</a:t>
            </a:r>
          </a:p>
          <a:p>
            <a:pPr marL="684213" lvl="1" indent="-457200"/>
            <a:r>
              <a:rPr lang="en-US" dirty="0" smtClean="0"/>
              <a:t>VP for Equity and Inclusion</a:t>
            </a:r>
          </a:p>
          <a:p>
            <a:pPr marL="1087438" lvl="2" indent="-457200"/>
            <a:r>
              <a:rPr lang="en-US" dirty="0" err="1" smtClean="0"/>
              <a:t>Samone</a:t>
            </a:r>
            <a:r>
              <a:rPr lang="en-US" dirty="0" smtClean="0"/>
              <a:t> York</a:t>
            </a:r>
          </a:p>
          <a:p>
            <a:pPr marL="684213" lvl="1" indent="-457200"/>
            <a:endParaRPr lang="en-US" dirty="0"/>
          </a:p>
        </p:txBody>
      </p:sp>
      <p:sp>
        <p:nvSpPr>
          <p:cNvPr id="4" name="Rectangle 3">
            <a:hlinkClick r:id="rId2" action="ppaction://hlinkpres?slideindex=1&amp;slidetitle="/>
          </p:cNvPr>
          <p:cNvSpPr/>
          <p:nvPr/>
        </p:nvSpPr>
        <p:spPr>
          <a:xfrm>
            <a:off x="480909" y="4559673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hlinkClick r:id="rId3" action="ppaction://hlinkpres?slideindex=1&amp;slidetitle="/>
          </p:cNvPr>
          <p:cNvSpPr/>
          <p:nvPr/>
        </p:nvSpPr>
        <p:spPr>
          <a:xfrm>
            <a:off x="1067783" y="4375818"/>
            <a:ext cx="4096499" cy="7261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20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dirty="0" smtClean="0"/>
              <a:t>5. Committee Reports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Awards	Kara Berg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Communications	Amy Ward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Compensation &amp; Benefits	James Studley</a:t>
            </a:r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Peer Advocacy	Nick Van Berkum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Policies &amp; Procedures	Bethany </a:t>
            </a:r>
            <a:r>
              <a:rPr lang="en-US" dirty="0" err="1" smtClean="0"/>
              <a:t>Burdt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Professional Development	Jim Harken</a:t>
            </a:r>
            <a:endParaRPr lang="en-US" dirty="0"/>
          </a:p>
          <a:p>
            <a:pPr>
              <a:lnSpc>
                <a:spcPct val="110000"/>
              </a:lnSpc>
              <a:tabLst>
                <a:tab pos="5029200" algn="l"/>
              </a:tabLst>
            </a:pPr>
            <a:r>
              <a:rPr lang="en-US" dirty="0" smtClean="0"/>
              <a:t>Representation	Stacy Renfro</a:t>
            </a:r>
            <a:endParaRPr lang="en-US" dirty="0"/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515174" y="1843137"/>
            <a:ext cx="3080081" cy="4419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4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 Unfinished Business and General Orders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377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 New Business</a:t>
            </a:r>
          </a:p>
          <a:p>
            <a:r>
              <a:rPr lang="en-US" dirty="0" smtClean="0"/>
              <a:t>Motion to add statement regarding Diversity and Inclusion to the FY17 Strategic Initiatives document</a:t>
            </a:r>
          </a:p>
        </p:txBody>
      </p:sp>
      <p:sp>
        <p:nvSpPr>
          <p:cNvPr id="4" name="Rectangle 3">
            <a:hlinkClick r:id="rId2" action="ppaction://hlinkfile"/>
          </p:cNvPr>
          <p:cNvSpPr/>
          <p:nvPr/>
        </p:nvSpPr>
        <p:spPr>
          <a:xfrm>
            <a:off x="347329" y="1339467"/>
            <a:ext cx="3956702" cy="7605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6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AGENDA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329" y="786810"/>
            <a:ext cx="8477693" cy="5182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 Announcements</a:t>
            </a:r>
          </a:p>
          <a:p>
            <a:r>
              <a:rPr lang="en-US" dirty="0" smtClean="0"/>
              <a:t>Announcements from Councilors</a:t>
            </a:r>
          </a:p>
          <a:p>
            <a:pPr marL="346075" lvl="2" indent="0">
              <a:buNone/>
            </a:pPr>
            <a:endParaRPr lang="en-US" sz="1400" dirty="0" smtClean="0"/>
          </a:p>
          <a:p>
            <a:pPr lvl="1"/>
            <a:r>
              <a:rPr lang="en-US" dirty="0" smtClean="0"/>
              <a:t>Executive Committee Meeting</a:t>
            </a:r>
          </a:p>
          <a:p>
            <a:pPr lvl="2"/>
            <a:r>
              <a:rPr lang="en-US" dirty="0" smtClean="0"/>
              <a:t>December 19</a:t>
            </a:r>
          </a:p>
          <a:p>
            <a:pPr lvl="2"/>
            <a:r>
              <a:rPr lang="en-US" dirty="0" smtClean="0"/>
              <a:t>10 AM – 12 PM</a:t>
            </a:r>
          </a:p>
          <a:p>
            <a:pPr lvl="2"/>
            <a:r>
              <a:rPr lang="en-US" dirty="0" smtClean="0"/>
              <a:t>107 Lab of Mechanics</a:t>
            </a:r>
          </a:p>
          <a:p>
            <a:pPr lvl="2"/>
            <a:endParaRPr lang="en-US" sz="1300" dirty="0" smtClean="0"/>
          </a:p>
          <a:p>
            <a:pPr lvl="1"/>
            <a:r>
              <a:rPr lang="en-US" dirty="0" smtClean="0"/>
              <a:t>General Council Meeting</a:t>
            </a:r>
          </a:p>
          <a:p>
            <a:pPr lvl="2"/>
            <a:r>
              <a:rPr lang="en-US" dirty="0" smtClean="0"/>
              <a:t>January 5</a:t>
            </a:r>
          </a:p>
          <a:p>
            <a:pPr lvl="2"/>
            <a:r>
              <a:rPr lang="en-US" dirty="0" smtClean="0"/>
              <a:t>2:10 – 4 PM</a:t>
            </a:r>
          </a:p>
          <a:p>
            <a:pPr lvl="2"/>
            <a:r>
              <a:rPr lang="en-US" dirty="0" smtClean="0"/>
              <a:t>Gallery Room, Memorial Union</a:t>
            </a:r>
          </a:p>
          <a:p>
            <a:pPr lvl="2"/>
            <a:endParaRPr lang="en-US" sz="13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534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0725" y="633416"/>
            <a:ext cx="7931119" cy="172320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Adjournment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55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176</Words>
  <Application>Microsoft Macintosh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General Council Meeting  Thursday, December 1, 2016 2:10 PM Gallery Room, Memorial Union</vt:lpstr>
      <vt:lpstr>Agenda</vt:lpstr>
      <vt:lpstr>AGENDA (Continued)</vt:lpstr>
      <vt:lpstr>AGENDA (Continued)</vt:lpstr>
      <vt:lpstr>AGENDA (Continued)</vt:lpstr>
      <vt:lpstr>AGENDA (Continued)</vt:lpstr>
      <vt:lpstr>AGENDA (Continued)</vt:lpstr>
      <vt:lpstr>AGENDA (Continued)</vt:lpstr>
      <vt:lpstr>Adjournment</vt:lpstr>
    </vt:vector>
  </TitlesOfParts>
  <Company>Iowa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Bell, Jessica M [NREM]</dc:creator>
  <cp:lastModifiedBy>Ben Green</cp:lastModifiedBy>
  <cp:revision>85</cp:revision>
  <dcterms:created xsi:type="dcterms:W3CDTF">2016-01-05T14:19:19Z</dcterms:created>
  <dcterms:modified xsi:type="dcterms:W3CDTF">2016-12-01T21:58:21Z</dcterms:modified>
</cp:coreProperties>
</file>