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7" r:id="rId2"/>
    <p:sldId id="261" r:id="rId3"/>
    <p:sldId id="266" r:id="rId4"/>
    <p:sldId id="283" r:id="rId5"/>
    <p:sldId id="284" r:id="rId6"/>
    <p:sldId id="285" r:id="rId7"/>
    <p:sldId id="286" r:id="rId8"/>
    <p:sldId id="260" r:id="rId9"/>
    <p:sldId id="262" r:id="rId10"/>
    <p:sldId id="263" r:id="rId11"/>
    <p:sldId id="264" r:id="rId12"/>
    <p:sldId id="265" r:id="rId13"/>
    <p:sldId id="28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8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2" d="100"/>
          <a:sy n="102" d="100"/>
        </p:scale>
        <p:origin x="3444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13F11-019C-4A9B-A257-CA814FF6D581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D744-EAE3-4197-B67A-870BB66EE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14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58592-446E-4FEA-BAD7-9A75D36F1252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4A8CE-AEA3-4DB1-BED8-D0D5AD28E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1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10880"/>
            <a:ext cx="9144000" cy="44712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4165" y="5096607"/>
            <a:ext cx="7795758" cy="109708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0725" y="633416"/>
            <a:ext cx="7931119" cy="2432426"/>
          </a:xfrm>
        </p:spPr>
        <p:txBody>
          <a:bodyPr anchor="b">
            <a:normAutofit/>
          </a:bodyPr>
          <a:lstStyle>
            <a:lvl1pPr algn="ctr">
              <a:defRPr sz="4400"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264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196C-906A-423F-A707-8667F21D3B71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92AA-6661-42A2-9AE4-3EBD93069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2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196C-906A-423F-A707-8667F21D3B71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92AA-6661-42A2-9AE4-3EBD93069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7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7329" y="159569"/>
            <a:ext cx="8477693" cy="627240"/>
          </a:xfrm>
        </p:spPr>
        <p:txBody>
          <a:bodyPr/>
          <a:lstStyle>
            <a:lvl1pPr>
              <a:defRPr cap="none" baseline="0">
                <a:solidFill>
                  <a:srgbClr val="FF0000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329" y="786810"/>
            <a:ext cx="8477693" cy="4638864"/>
          </a:xfrm>
        </p:spPr>
        <p:txBody>
          <a:bodyPr/>
          <a:lstStyle>
            <a:lvl1pPr marL="227013" indent="-227013">
              <a:lnSpc>
                <a:spcPct val="100000"/>
              </a:lnSpc>
              <a:spcBef>
                <a:spcPts val="5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2800" b="1"/>
            </a:lvl1pPr>
            <a:lvl2pPr marL="227013" indent="-227013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defRPr sz="2800" b="1"/>
            </a:lvl2pPr>
            <a:lvl3pPr marL="630238" indent="-284163">
              <a:lnSpc>
                <a:spcPct val="100000"/>
              </a:lnSpc>
              <a:spcBef>
                <a:spcPts val="50"/>
              </a:spcBef>
              <a:buClr>
                <a:srgbClr val="FF0000"/>
              </a:buClr>
              <a:buFont typeface="Arial" panose="020B0604020202020204" pitchFamily="34" charset="0"/>
              <a:buChar char="–"/>
              <a:defRPr sz="2800"/>
            </a:lvl3pPr>
            <a:lvl4pPr marL="857250" indent="-228600">
              <a:lnSpc>
                <a:spcPct val="100000"/>
              </a:lnSpc>
              <a:spcBef>
                <a:spcPts val="5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400"/>
            </a:lvl4pPr>
            <a:lvl5pPr marL="1084263" indent="-228600">
              <a:lnSpc>
                <a:spcPct val="100000"/>
              </a:lnSpc>
              <a:spcBef>
                <a:spcPts val="50"/>
              </a:spcBef>
              <a:buClr>
                <a:srgbClr val="FF0000"/>
              </a:buClr>
              <a:defRPr sz="2000"/>
            </a:lvl5pPr>
            <a:lvl6pPr marL="1254125" indent="-228600">
              <a:spcBef>
                <a:spcPts val="50"/>
              </a:spcBef>
              <a:defRPr sz="200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17342"/>
            <a:ext cx="9144000" cy="84065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29" y="6107586"/>
            <a:ext cx="4667871" cy="66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88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196C-906A-423F-A707-8667F21D3B71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92AA-6661-42A2-9AE4-3EBD93069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5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196C-906A-423F-A707-8667F21D3B71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92AA-6661-42A2-9AE4-3EBD93069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5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196C-906A-423F-A707-8667F21D3B71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92AA-6661-42A2-9AE4-3EBD93069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9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196C-906A-423F-A707-8667F21D3B71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92AA-6661-42A2-9AE4-3EBD93069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42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196C-906A-423F-A707-8667F21D3B71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92AA-6661-42A2-9AE4-3EBD93069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22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196C-906A-423F-A707-8667F21D3B71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92AA-6661-42A2-9AE4-3EBD93069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57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196C-906A-423F-A707-8667F21D3B71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92AA-6661-42A2-9AE4-3EBD93069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19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6196C-906A-423F-A707-8667F21D3B71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C92AA-6661-42A2-9AE4-3EBD93069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0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Y%2016%209%20Motion%20to%20Approve%20Lactation%20Spaces%20and%20Policies%20Proposal%20and%20Send%20to%20UHR.pdf" TargetMode="External"/><Relationship Id="rId2" Type="http://schemas.openxmlformats.org/officeDocument/2006/relationships/hyperlink" Target="16.10%20Motion%20to%20Amend%20the%20Council%20Bylaws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25" y="369097"/>
            <a:ext cx="7931119" cy="2432426"/>
          </a:xfrm>
        </p:spPr>
        <p:txBody>
          <a:bodyPr>
            <a:normAutofit/>
          </a:bodyPr>
          <a:lstStyle/>
          <a:p>
            <a:r>
              <a:rPr lang="en-US" dirty="0" smtClean="0"/>
              <a:t>General Council Meeting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>
                <a:solidFill>
                  <a:schemeClr val="bg2">
                    <a:lumMod val="50000"/>
                  </a:schemeClr>
                </a:solidFill>
              </a:rPr>
              <a:t>Wednesday</a:t>
            </a:r>
            <a:r>
              <a:rPr lang="en-US" sz="2700" smtClean="0">
                <a:solidFill>
                  <a:schemeClr val="bg2">
                    <a:lumMod val="50000"/>
                  </a:schemeClr>
                </a:solidFill>
              </a:rPr>
              <a:t>, April 6, </a:t>
            </a:r>
            <a:r>
              <a:rPr lang="en-US" sz="2700" dirty="0" smtClean="0">
                <a:solidFill>
                  <a:schemeClr val="bg2">
                    <a:lumMod val="50000"/>
                  </a:schemeClr>
                </a:solidFill>
              </a:rPr>
              <a:t>2016</a:t>
            </a:r>
            <a:br>
              <a:rPr lang="en-US" sz="27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700" dirty="0" smtClean="0">
                <a:solidFill>
                  <a:schemeClr val="bg2">
                    <a:lumMod val="50000"/>
                  </a:schemeClr>
                </a:solidFill>
              </a:rPr>
              <a:t>2:10 PM</a:t>
            </a:r>
            <a:br>
              <a:rPr lang="en-US" sz="27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700" dirty="0" smtClean="0">
                <a:solidFill>
                  <a:schemeClr val="bg2">
                    <a:lumMod val="50000"/>
                  </a:schemeClr>
                </a:solidFill>
              </a:rPr>
              <a:t>Gallery Room, Memorial Union</a:t>
            </a:r>
            <a:endParaRPr lang="en-US" sz="27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34" y="3162486"/>
            <a:ext cx="4686299" cy="170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6. Unfinished Business and General Orders</a:t>
            </a:r>
          </a:p>
          <a:p>
            <a:r>
              <a:rPr lang="en-US" dirty="0" smtClean="0"/>
              <a:t>None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37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7. New Business</a:t>
            </a:r>
          </a:p>
          <a:p>
            <a:r>
              <a:rPr lang="en-US" dirty="0" smtClean="0"/>
              <a:t>Motion to amend Rules and Bylaws of the Professional and Scientific Council</a:t>
            </a:r>
          </a:p>
          <a:p>
            <a:endParaRPr lang="en-US" dirty="0" smtClean="0"/>
          </a:p>
          <a:p>
            <a:r>
              <a:rPr lang="en-US" dirty="0" smtClean="0"/>
              <a:t>Motion to send the ISU Lactation Spaces and Policies Proposal to University Human Resources</a:t>
            </a:r>
          </a:p>
        </p:txBody>
      </p:sp>
      <p:sp>
        <p:nvSpPr>
          <p:cNvPr id="4" name="Rectangle 3">
            <a:hlinkClick r:id="rId2" action="ppaction://hlinkfile"/>
          </p:cNvPr>
          <p:cNvSpPr/>
          <p:nvPr/>
        </p:nvSpPr>
        <p:spPr>
          <a:xfrm>
            <a:off x="347329" y="1315844"/>
            <a:ext cx="8655422" cy="1107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3" action="ppaction://hlinkfile"/>
          </p:cNvPr>
          <p:cNvSpPr/>
          <p:nvPr/>
        </p:nvSpPr>
        <p:spPr>
          <a:xfrm>
            <a:off x="347329" y="2527610"/>
            <a:ext cx="8640554" cy="2051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6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329" y="786810"/>
            <a:ext cx="8477693" cy="518281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8. Announcements</a:t>
            </a:r>
          </a:p>
          <a:p>
            <a:r>
              <a:rPr lang="en-US" dirty="0" smtClean="0"/>
              <a:t>Announcements from Councilors</a:t>
            </a:r>
          </a:p>
          <a:p>
            <a:endParaRPr lang="en-US" dirty="0" smtClean="0"/>
          </a:p>
          <a:p>
            <a:r>
              <a:rPr lang="en-US" dirty="0" smtClean="0"/>
              <a:t>P&amp;S Council Seminar Series Event</a:t>
            </a:r>
          </a:p>
          <a:p>
            <a:pPr lvl="2"/>
            <a:r>
              <a:rPr lang="en-US" dirty="0" smtClean="0"/>
              <a:t>“It matters what staff say, too” </a:t>
            </a:r>
          </a:p>
          <a:p>
            <a:pPr lvl="2"/>
            <a:r>
              <a:rPr lang="en-US" dirty="0" smtClean="0"/>
              <a:t>Denise Williams-Klotz and Katie Davidson</a:t>
            </a:r>
          </a:p>
          <a:p>
            <a:pPr lvl="2"/>
            <a:r>
              <a:rPr lang="en-US" dirty="0" smtClean="0"/>
              <a:t>April 19, 2-3 PM, Memorial Union Gallery Room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Executive Committee Meeting</a:t>
            </a:r>
          </a:p>
          <a:p>
            <a:pPr lvl="2"/>
            <a:r>
              <a:rPr lang="en-US" dirty="0" smtClean="0"/>
              <a:t>April 15, 10:00 AM – 12:00 </a:t>
            </a:r>
            <a:r>
              <a:rPr lang="en-US" dirty="0"/>
              <a:t>P</a:t>
            </a:r>
            <a:r>
              <a:rPr lang="en-US" dirty="0" smtClean="0"/>
              <a:t>M, 107 Lab of Mechanics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General Council Meeting</a:t>
            </a:r>
          </a:p>
          <a:p>
            <a:pPr lvl="2"/>
            <a:r>
              <a:rPr lang="en-US" dirty="0" smtClean="0"/>
              <a:t>May 5, 2:10 – 4:00 PM, Gallery Room, Memorial Union</a:t>
            </a:r>
          </a:p>
          <a:p>
            <a:pPr marL="346075" lvl="2" indent="0">
              <a:buNone/>
            </a:pPr>
            <a:endParaRPr lang="en-US" dirty="0" smtClean="0"/>
          </a:p>
          <a:p>
            <a:r>
              <a:rPr lang="en-US" dirty="0" smtClean="0"/>
              <a:t>Last General </a:t>
            </a:r>
            <a:r>
              <a:rPr lang="en-US" dirty="0" err="1" smtClean="0"/>
              <a:t>Countil</a:t>
            </a:r>
            <a:r>
              <a:rPr lang="en-US" dirty="0" smtClean="0"/>
              <a:t> Meeting of the year: </a:t>
            </a:r>
          </a:p>
          <a:p>
            <a:pPr lvl="2"/>
            <a:r>
              <a:rPr lang="en-US" dirty="0" smtClean="0"/>
              <a:t>May 26, </a:t>
            </a:r>
            <a:r>
              <a:rPr lang="en-US" dirty="0" smtClean="0"/>
              <a:t>2:10 – </a:t>
            </a:r>
            <a:r>
              <a:rPr lang="en-US" dirty="0" smtClean="0"/>
              <a:t>4:00 PM, </a:t>
            </a:r>
            <a:r>
              <a:rPr lang="en-US" dirty="0" smtClean="0"/>
              <a:t>2226 Veterinary </a:t>
            </a:r>
            <a:r>
              <a:rPr lang="en-US" dirty="0" smtClean="0"/>
              <a:t>Medicine </a:t>
            </a:r>
          </a:p>
          <a:p>
            <a:pPr lvl="2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53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0725" y="633416"/>
            <a:ext cx="7931119" cy="172320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Adjournment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15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Call to Order &amp; Seating of Substitutes</a:t>
            </a:r>
          </a:p>
          <a:p>
            <a:r>
              <a:rPr lang="en-US" dirty="0" smtClean="0"/>
              <a:t>Clayton Johnson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Establish Quorum</a:t>
            </a:r>
          </a:p>
          <a:p>
            <a:r>
              <a:rPr lang="en-US" dirty="0" smtClean="0"/>
              <a:t>Kate Goudy-</a:t>
            </a:r>
            <a:r>
              <a:rPr lang="en-US" dirty="0" err="1" smtClean="0"/>
              <a:t>Haht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1. Approval of the Agenda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2. Approval of the Minutes</a:t>
            </a:r>
          </a:p>
          <a:p>
            <a:r>
              <a:rPr lang="en-US" dirty="0" smtClean="0"/>
              <a:t>March 2016 Regular Council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10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3. Administrative Reports</a:t>
            </a:r>
          </a:p>
          <a:p>
            <a:r>
              <a:rPr lang="en-US" dirty="0" smtClean="0"/>
              <a:t>Senior Vice President &amp; Provost</a:t>
            </a:r>
          </a:p>
          <a:p>
            <a:r>
              <a:rPr lang="en-US" dirty="0" smtClean="0"/>
              <a:t>Associate Vice President, University Human Resources</a:t>
            </a:r>
          </a:p>
          <a:p>
            <a:pPr lvl="2"/>
            <a:r>
              <a:rPr lang="en-US" dirty="0" smtClean="0"/>
              <a:t>Julie </a:t>
            </a:r>
            <a:r>
              <a:rPr lang="en-US" dirty="0" err="1" smtClean="0"/>
              <a:t>Nuter</a:t>
            </a:r>
            <a:endParaRPr lang="en-US" dirty="0" smtClean="0"/>
          </a:p>
          <a:p>
            <a:r>
              <a:rPr lang="en-US" dirty="0" smtClean="0"/>
              <a:t>Faculty Senate</a:t>
            </a:r>
          </a:p>
          <a:p>
            <a:pPr lvl="2"/>
            <a:r>
              <a:rPr lang="en-US" dirty="0" smtClean="0"/>
              <a:t>Robert Wallace</a:t>
            </a:r>
          </a:p>
        </p:txBody>
      </p:sp>
    </p:spTree>
    <p:extLst>
      <p:ext uri="{BB962C8B-B14F-4D97-AF65-F5344CB8AC3E}">
        <p14:creationId xmlns:p14="http://schemas.microsoft.com/office/powerpoint/2010/main" val="375176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528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35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2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6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4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4. Executive Committee Reports</a:t>
            </a:r>
          </a:p>
          <a:p>
            <a:pPr marL="684213" lvl="1" indent="-457200"/>
            <a:r>
              <a:rPr lang="en-US" dirty="0" smtClean="0"/>
              <a:t>President</a:t>
            </a:r>
          </a:p>
          <a:p>
            <a:pPr marL="1087438" lvl="2" indent="-457200"/>
            <a:r>
              <a:rPr lang="en-US" dirty="0" smtClean="0"/>
              <a:t>Tera Lawson</a:t>
            </a:r>
          </a:p>
          <a:p>
            <a:pPr marL="684213" lvl="1" indent="-457200"/>
            <a:r>
              <a:rPr lang="en-US" dirty="0" smtClean="0"/>
              <a:t>Secretary/Treasurer</a:t>
            </a:r>
          </a:p>
          <a:p>
            <a:pPr marL="1087438" lvl="2" indent="-457200"/>
            <a:r>
              <a:rPr lang="en-US" dirty="0" smtClean="0"/>
              <a:t>Kate Goudy-</a:t>
            </a:r>
            <a:r>
              <a:rPr lang="en-US" dirty="0" err="1" smtClean="0"/>
              <a:t>Haht</a:t>
            </a:r>
            <a:endParaRPr lang="en-US" dirty="0" smtClean="0"/>
          </a:p>
          <a:p>
            <a:pPr marL="684213" lvl="1" indent="-457200"/>
            <a:r>
              <a:rPr lang="en-US" dirty="0" smtClean="0"/>
              <a:t>VP for University Community Relations</a:t>
            </a:r>
          </a:p>
          <a:p>
            <a:pPr marL="1087438" lvl="2" indent="-457200"/>
            <a:r>
              <a:rPr lang="en-US" dirty="0" smtClean="0"/>
              <a:t>Jessica Bell</a:t>
            </a:r>
          </a:p>
          <a:p>
            <a:pPr marL="684213" lvl="1" indent="-457200"/>
            <a:r>
              <a:rPr lang="en-US" dirty="0" smtClean="0"/>
              <a:t>VP for University Planning and Budget</a:t>
            </a:r>
          </a:p>
          <a:p>
            <a:pPr marL="1087438" lvl="2" indent="-457200"/>
            <a:r>
              <a:rPr lang="en-US" dirty="0" smtClean="0"/>
              <a:t>Jordan Bates</a:t>
            </a:r>
          </a:p>
          <a:p>
            <a:pPr marL="684213" lvl="1" indent="-457200"/>
            <a:r>
              <a:rPr lang="en-US" dirty="0" smtClean="0"/>
              <a:t>VP for Equity and Inclusion</a:t>
            </a:r>
          </a:p>
          <a:p>
            <a:pPr marL="1087438" lvl="2" indent="-457200"/>
            <a:r>
              <a:rPr lang="en-US" dirty="0" smtClean="0"/>
              <a:t>Katie Davidson</a:t>
            </a:r>
          </a:p>
          <a:p>
            <a:pPr marL="684213" lvl="1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82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 smtClean="0"/>
              <a:t>5. Committee Reports</a:t>
            </a:r>
          </a:p>
          <a:p>
            <a:pPr>
              <a:lnSpc>
                <a:spcPct val="110000"/>
              </a:lnSpc>
              <a:tabLst>
                <a:tab pos="5029200" algn="l"/>
              </a:tabLst>
            </a:pPr>
            <a:r>
              <a:rPr lang="en-US" dirty="0" smtClean="0"/>
              <a:t>Awards	</a:t>
            </a:r>
            <a:r>
              <a:rPr lang="en-US" dirty="0" smtClean="0">
                <a:solidFill>
                  <a:srgbClr val="FF0000"/>
                </a:solidFill>
              </a:rPr>
              <a:t>Diane Rupp</a:t>
            </a:r>
          </a:p>
          <a:p>
            <a:pPr>
              <a:lnSpc>
                <a:spcPct val="110000"/>
              </a:lnSpc>
              <a:tabLst>
                <a:tab pos="5029200" algn="l"/>
              </a:tabLst>
            </a:pPr>
            <a:r>
              <a:rPr lang="en-US" dirty="0" smtClean="0"/>
              <a:t>Communications	</a:t>
            </a:r>
            <a:r>
              <a:rPr lang="en-US" dirty="0">
                <a:solidFill>
                  <a:srgbClr val="FF0000"/>
                </a:solidFill>
              </a:rPr>
              <a:t>Amy Ward</a:t>
            </a:r>
          </a:p>
          <a:p>
            <a:pPr>
              <a:lnSpc>
                <a:spcPct val="110000"/>
              </a:lnSpc>
              <a:tabLst>
                <a:tab pos="5029200" algn="l"/>
              </a:tabLst>
            </a:pPr>
            <a:r>
              <a:rPr lang="en-US" dirty="0" smtClean="0"/>
              <a:t>Compensation &amp; Benefits	</a:t>
            </a:r>
            <a:r>
              <a:rPr lang="en-US" dirty="0">
                <a:solidFill>
                  <a:srgbClr val="FF0000"/>
                </a:solidFill>
              </a:rPr>
              <a:t>Karl </a:t>
            </a:r>
            <a:r>
              <a:rPr lang="en-US" dirty="0" err="1">
                <a:solidFill>
                  <a:srgbClr val="FF0000"/>
                </a:solidFill>
              </a:rPr>
              <a:t>Schindel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tabLst>
                <a:tab pos="5029200" algn="l"/>
              </a:tabLst>
            </a:pPr>
            <a:r>
              <a:rPr lang="en-US" dirty="0" smtClean="0"/>
              <a:t>Peer Advocacy	</a:t>
            </a:r>
            <a:r>
              <a:rPr lang="en-US" dirty="0">
                <a:solidFill>
                  <a:srgbClr val="FF0000"/>
                </a:solidFill>
              </a:rPr>
              <a:t>Ben Green</a:t>
            </a:r>
          </a:p>
          <a:p>
            <a:pPr>
              <a:lnSpc>
                <a:spcPct val="110000"/>
              </a:lnSpc>
              <a:tabLst>
                <a:tab pos="5029200" algn="l"/>
              </a:tabLst>
            </a:pPr>
            <a:r>
              <a:rPr lang="en-US" dirty="0" smtClean="0"/>
              <a:t>Policies &amp; Procedures	</a:t>
            </a:r>
            <a:r>
              <a:rPr lang="en-US" dirty="0">
                <a:solidFill>
                  <a:srgbClr val="FF0000"/>
                </a:solidFill>
              </a:rPr>
              <a:t>Kris </a:t>
            </a:r>
            <a:r>
              <a:rPr lang="en-US" dirty="0" err="1">
                <a:solidFill>
                  <a:srgbClr val="FF0000"/>
                </a:solidFill>
              </a:rPr>
              <a:t>Koerner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tabLst>
                <a:tab pos="5029200" algn="l"/>
              </a:tabLst>
            </a:pPr>
            <a:r>
              <a:rPr lang="en-US" dirty="0" smtClean="0"/>
              <a:t>Professional Development	</a:t>
            </a:r>
            <a:r>
              <a:rPr lang="en-US" dirty="0" smtClean="0">
                <a:solidFill>
                  <a:srgbClr val="FF0000"/>
                </a:solidFill>
              </a:rPr>
              <a:t>Kate Goudy-</a:t>
            </a:r>
            <a:r>
              <a:rPr lang="en-US" dirty="0" err="1" smtClean="0">
                <a:solidFill>
                  <a:srgbClr val="FF0000"/>
                </a:solidFill>
              </a:rPr>
              <a:t>Haht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tabLst>
                <a:tab pos="5029200" algn="l"/>
              </a:tabLst>
            </a:pPr>
            <a:r>
              <a:rPr lang="en-US" dirty="0" smtClean="0"/>
              <a:t>Representation	</a:t>
            </a:r>
            <a:r>
              <a:rPr lang="en-US" dirty="0">
                <a:solidFill>
                  <a:srgbClr val="FF0000"/>
                </a:solidFill>
              </a:rPr>
              <a:t>Stacy Renfro</a:t>
            </a:r>
          </a:p>
        </p:txBody>
      </p:sp>
    </p:spTree>
    <p:extLst>
      <p:ext uri="{BB962C8B-B14F-4D97-AF65-F5344CB8AC3E}">
        <p14:creationId xmlns:p14="http://schemas.microsoft.com/office/powerpoint/2010/main" val="423338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618</TotalTime>
  <Words>243</Words>
  <Application>Microsoft Office PowerPoint</Application>
  <PresentationFormat>On-screen Show (4:3)</PresentationFormat>
  <Paragraphs>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Wingdings</vt:lpstr>
      <vt:lpstr>Office Theme</vt:lpstr>
      <vt:lpstr>General Council Meeting  Wednesday, April 6, 2016 2:10 PM Gallery Room, Memorial Union</vt:lpstr>
      <vt:lpstr>Agenda</vt:lpstr>
      <vt:lpstr>AGENDA (Continued)</vt:lpstr>
      <vt:lpstr>PowerPoint Presentation</vt:lpstr>
      <vt:lpstr>PowerPoint Presentation</vt:lpstr>
      <vt:lpstr>PowerPoint Presentation</vt:lpstr>
      <vt:lpstr>PowerPoint Presentation</vt:lpstr>
      <vt:lpstr>AGENDA (Continued)</vt:lpstr>
      <vt:lpstr>AGENDA (Continued)</vt:lpstr>
      <vt:lpstr>AGENDA (Continued)</vt:lpstr>
      <vt:lpstr>AGENDA (Continued)</vt:lpstr>
      <vt:lpstr>AGENDA (Continued)</vt:lpstr>
      <vt:lpstr>Adjournment</vt:lpstr>
    </vt:vector>
  </TitlesOfParts>
  <Company>Iowa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Bell, Jessica M [NREM]</dc:creator>
  <cp:lastModifiedBy>Bell, Jessica M [NREM]</cp:lastModifiedBy>
  <cp:revision>26</cp:revision>
  <dcterms:created xsi:type="dcterms:W3CDTF">2016-01-05T14:19:19Z</dcterms:created>
  <dcterms:modified xsi:type="dcterms:W3CDTF">2016-04-06T20:43:16Z</dcterms:modified>
</cp:coreProperties>
</file>