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7" r:id="rId5"/>
    <p:sldId id="258" r:id="rId6"/>
    <p:sldId id="280" r:id="rId7"/>
    <p:sldId id="315" r:id="rId8"/>
    <p:sldId id="287" r:id="rId9"/>
    <p:sldId id="316" r:id="rId10"/>
    <p:sldId id="288" r:id="rId11"/>
    <p:sldId id="331" r:id="rId12"/>
    <p:sldId id="263" r:id="rId13"/>
    <p:sldId id="264" r:id="rId14"/>
    <p:sldId id="265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 snapToObjects="1">
      <p:cViewPr>
        <p:scale>
          <a:sx n="141" d="100"/>
          <a:sy n="141" d="100"/>
        </p:scale>
        <p:origin x="-774" y="1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5FD0E-D007-4190-81BE-8B425346F7A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D7427-3D05-46A3-8EDB-E2CFA8D4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7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06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7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47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7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D7427-3D05-46A3-8EDB-E2CFA8D4AC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1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8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4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0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57B5-6883-AF4A-A414-D96EE5FBE12E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6B8C-95A3-1542-9A3C-8046C1D93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ep%20Motion%20-%20Committee%20Appointment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state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state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760047"/>
            <a:ext cx="7010400" cy="29919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Council Meeting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Wednesday, December 3, 2015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:10 PM</a:t>
            </a:r>
          </a:p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Gallery Room, Memorial Union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56782" y="37520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5979" y="31242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7" y="3065842"/>
            <a:ext cx="4686299" cy="17064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4165" y="1031318"/>
            <a:ext cx="7848600" cy="466425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6. Unfinished Business and General Orders</a:t>
            </a:r>
          </a:p>
          <a:p>
            <a:pPr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Amend Professional &amp; Scientific Council Bylaws Regarding Committee Appointments – </a:t>
            </a:r>
            <a:r>
              <a:rPr lang="en-US" b="1" dirty="0" smtClean="0">
                <a:solidFill>
                  <a:prstClr val="black"/>
                </a:solidFill>
                <a:hlinkClick r:id="rId3" action="ppaction://hlinkfile"/>
              </a:rPr>
              <a:t>Second Reading of Motion</a:t>
            </a: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sz="2600" b="1" dirty="0">
              <a:solidFill>
                <a:prstClr val="black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600" b="1" dirty="0">
              <a:solidFill>
                <a:prstClr val="black"/>
              </a:solidFill>
            </a:endParaRPr>
          </a:p>
          <a:p>
            <a:pPr marL="514350" indent="-514350"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marL="914400" lvl="2" indent="0">
              <a:buClr>
                <a:srgbClr val="FF0000"/>
              </a:buClr>
              <a:buNone/>
            </a:pPr>
            <a:endParaRPr lang="en-US" b="1" dirty="0"/>
          </a:p>
          <a:p>
            <a:pPr lvl="2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2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marL="914400" lvl="2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2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4165" y="932418"/>
            <a:ext cx="7848600" cy="465878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/>
              <a:t>7</a:t>
            </a:r>
            <a:r>
              <a:rPr lang="en-US" b="1" dirty="0" smtClean="0"/>
              <a:t>. New Business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None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/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4165" y="908536"/>
            <a:ext cx="7848600" cy="466253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8. Announcements</a:t>
            </a:r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Announcements from Councilors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Professional &amp; Scientific </a:t>
            </a:r>
            <a:r>
              <a:rPr lang="en-US" b="1" dirty="0"/>
              <a:t>Council Seminar </a:t>
            </a:r>
            <a:r>
              <a:rPr lang="en-US" b="1" dirty="0" smtClean="0"/>
              <a:t>Series Event</a:t>
            </a:r>
            <a:endParaRPr lang="en-US" b="1" dirty="0"/>
          </a:p>
          <a:p>
            <a:pPr lvl="1">
              <a:buClr>
                <a:srgbClr val="FF0000"/>
              </a:buClr>
            </a:pPr>
            <a:r>
              <a:rPr lang="en-US" b="1" dirty="0" smtClean="0"/>
              <a:t>Ten Tips to Reaching Your Full Potential</a:t>
            </a:r>
          </a:p>
          <a:p>
            <a:pPr lvl="1">
              <a:buClr>
                <a:srgbClr val="FF0000"/>
              </a:buClr>
            </a:pPr>
            <a:r>
              <a:rPr lang="en-US" b="1" dirty="0" smtClean="0"/>
              <a:t>Nancy Franz, Professor Emeritus, ISU School of Education</a:t>
            </a:r>
            <a:endParaRPr lang="en-US" b="1" dirty="0"/>
          </a:p>
          <a:p>
            <a:pPr lvl="1">
              <a:buClr>
                <a:srgbClr val="FF0000"/>
              </a:buClr>
            </a:pPr>
            <a:r>
              <a:rPr lang="en-US" b="1" dirty="0" smtClean="0"/>
              <a:t>December 8, 2 </a:t>
            </a:r>
            <a:r>
              <a:rPr lang="en-US" b="1" dirty="0"/>
              <a:t>– </a:t>
            </a:r>
            <a:r>
              <a:rPr lang="en-US" b="1" dirty="0" smtClean="0"/>
              <a:t>3 PM, Memorial Union Pioneer Room</a:t>
            </a:r>
            <a:endParaRPr lang="en-US" b="1" dirty="0"/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Executive Committee Meeting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December 17, 9:00 – 11:00 AM, 107 Lab of Mechanics</a:t>
            </a:r>
          </a:p>
          <a:p>
            <a:pPr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General Council Meeting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January 7, </a:t>
            </a:r>
            <a:r>
              <a:rPr lang="en-US" b="1" dirty="0">
                <a:solidFill>
                  <a:prstClr val="black"/>
                </a:solidFill>
              </a:rPr>
              <a:t>2</a:t>
            </a:r>
            <a:r>
              <a:rPr lang="en-US" b="1" dirty="0" smtClean="0">
                <a:solidFill>
                  <a:prstClr val="black"/>
                </a:solidFill>
              </a:rPr>
              <a:t>:10 – 4 PM, Memorial Union Gallery Room</a:t>
            </a: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lvl="1">
              <a:buClr>
                <a:srgbClr val="FF0000"/>
              </a:buClr>
            </a:pPr>
            <a:endParaRPr lang="en-US" b="1" dirty="0" smtClean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56782" y="37520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85979" y="31242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842962" y="2090585"/>
            <a:ext cx="7010400" cy="299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Adjournment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165" y="830384"/>
            <a:ext cx="7848600" cy="4658789"/>
          </a:xfrm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80000"/>
              </a:lnSpc>
              <a:buNone/>
            </a:pPr>
            <a:r>
              <a:rPr lang="en-US" b="1" dirty="0" smtClean="0"/>
              <a:t>Call </a:t>
            </a:r>
            <a:r>
              <a:rPr lang="en-US" b="1" dirty="0"/>
              <a:t>to Order &amp; Seating of Substitutes </a:t>
            </a:r>
            <a:endParaRPr lang="en-US" b="1" dirty="0" smtClean="0"/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400" dirty="0" smtClean="0"/>
              <a:t>Clayton Johnson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fr-FR" b="1" dirty="0" err="1" smtClean="0"/>
              <a:t>Establish</a:t>
            </a:r>
            <a:r>
              <a:rPr lang="fr-FR" b="1" dirty="0" smtClean="0"/>
              <a:t> Quorum 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fr-FR" sz="2400" dirty="0" smtClean="0"/>
              <a:t>Kate Goudy-</a:t>
            </a:r>
            <a:r>
              <a:rPr lang="fr-FR" sz="2400" dirty="0" err="1" smtClean="0"/>
              <a:t>Haht</a:t>
            </a:r>
            <a:r>
              <a:rPr lang="fr-FR" sz="2400" dirty="0" smtClean="0"/>
              <a:t> </a:t>
            </a:r>
          </a:p>
          <a:p>
            <a:pPr marL="514350" indent="-514350">
              <a:buNone/>
            </a:pPr>
            <a:endParaRPr lang="fr-FR" b="1" dirty="0" smtClean="0"/>
          </a:p>
          <a:p>
            <a:pPr marL="514350" indent="-514350">
              <a:buNone/>
            </a:pPr>
            <a:r>
              <a:rPr lang="fr-FR" b="1" dirty="0"/>
              <a:t>1</a:t>
            </a:r>
            <a:r>
              <a:rPr lang="fr-FR" b="1" dirty="0" smtClean="0"/>
              <a:t>. </a:t>
            </a:r>
            <a:r>
              <a:rPr lang="en-US" b="1" dirty="0" smtClean="0"/>
              <a:t>Approval </a:t>
            </a:r>
            <a:r>
              <a:rPr lang="en-US" b="1" dirty="0"/>
              <a:t>of the Agenda 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b="1" dirty="0"/>
              <a:t>2</a:t>
            </a:r>
            <a:r>
              <a:rPr lang="en-US" b="1" dirty="0" smtClean="0"/>
              <a:t>. Approval </a:t>
            </a:r>
            <a:r>
              <a:rPr lang="en-US" b="1" dirty="0"/>
              <a:t>of the Minutes </a:t>
            </a:r>
            <a:endParaRPr lang="en-US" b="1" dirty="0" smtClean="0"/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en-US" sz="2400" dirty="0" smtClean="0"/>
              <a:t>November 2015 Regular Council Meeting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85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74165" y="1045303"/>
            <a:ext cx="8274450" cy="45133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800" b="1" dirty="0"/>
              <a:t>3</a:t>
            </a:r>
            <a:r>
              <a:rPr lang="fr-FR" sz="2800" b="1" dirty="0" smtClean="0"/>
              <a:t>. </a:t>
            </a:r>
            <a:r>
              <a:rPr lang="en-US" sz="2800" b="1" dirty="0" smtClean="0"/>
              <a:t>Administrative Reports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Senior Vice President &amp; Provost</a:t>
            </a:r>
          </a:p>
          <a:p>
            <a:pPr lvl="1">
              <a:buClr>
                <a:srgbClr val="FF0000"/>
              </a:buClr>
            </a:pPr>
            <a:r>
              <a:rPr lang="en-US" sz="2400" b="1" dirty="0" smtClean="0"/>
              <a:t>Jonathan </a:t>
            </a:r>
            <a:r>
              <a:rPr lang="en-US" sz="2400" b="1" dirty="0"/>
              <a:t>Wickert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7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74165" y="1045303"/>
            <a:ext cx="8274450" cy="45133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800" b="1" dirty="0"/>
              <a:t>3</a:t>
            </a:r>
            <a:r>
              <a:rPr lang="fr-FR" sz="2800" b="1" dirty="0" smtClean="0"/>
              <a:t>. </a:t>
            </a:r>
            <a:r>
              <a:rPr lang="en-US" sz="2800" b="1" dirty="0" smtClean="0"/>
              <a:t>Administrative Reports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Senior Vice President &amp; Provost</a:t>
            </a:r>
          </a:p>
          <a:p>
            <a:pPr lvl="1">
              <a:buClr>
                <a:srgbClr val="FF0000"/>
              </a:buClr>
            </a:pPr>
            <a:r>
              <a:rPr lang="en-US" sz="2400" b="1" dirty="0" smtClean="0"/>
              <a:t>Jonathan </a:t>
            </a:r>
            <a:r>
              <a:rPr lang="en-US" sz="2400" b="1" dirty="0"/>
              <a:t>Wickert</a:t>
            </a:r>
          </a:p>
          <a:p>
            <a:pPr lvl="0"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Associate </a:t>
            </a:r>
            <a:r>
              <a:rPr lang="en-US" sz="2800" b="1" dirty="0">
                <a:solidFill>
                  <a:prstClr val="black"/>
                </a:solidFill>
              </a:rPr>
              <a:t>Vice President, </a:t>
            </a:r>
            <a:r>
              <a:rPr lang="en-US" sz="2800" b="1" dirty="0" smtClean="0">
                <a:solidFill>
                  <a:prstClr val="black"/>
                </a:solidFill>
              </a:rPr>
              <a:t>University </a:t>
            </a:r>
            <a:r>
              <a:rPr lang="en-US" sz="2800" b="1" dirty="0">
                <a:solidFill>
                  <a:prstClr val="black"/>
                </a:solidFill>
              </a:rPr>
              <a:t>Human Resources</a:t>
            </a:r>
          </a:p>
          <a:p>
            <a:pPr lvl="1">
              <a:buClr>
                <a:srgbClr val="FF0000"/>
              </a:buClr>
            </a:pPr>
            <a:r>
              <a:rPr lang="en-US" sz="2400" b="1" dirty="0" smtClean="0">
                <a:solidFill>
                  <a:prstClr val="black"/>
                </a:solidFill>
              </a:rPr>
              <a:t>Emma Houghton for Julie Nuter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02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74165" y="1045303"/>
            <a:ext cx="8274450" cy="45133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800" b="1" dirty="0"/>
              <a:t>3. </a:t>
            </a:r>
            <a:r>
              <a:rPr lang="en-US" sz="2800" b="1" dirty="0"/>
              <a:t>Administrative Reports</a:t>
            </a:r>
          </a:p>
          <a:p>
            <a:pPr>
              <a:buClr>
                <a:srgbClr val="FF0000"/>
              </a:buClr>
            </a:pPr>
            <a:r>
              <a:rPr lang="en-US" sz="2800" b="1" dirty="0"/>
              <a:t>Senior Vice President &amp; Provost</a:t>
            </a:r>
          </a:p>
          <a:p>
            <a:pPr lvl="1">
              <a:buClr>
                <a:srgbClr val="FF0000"/>
              </a:buClr>
            </a:pPr>
            <a:r>
              <a:rPr lang="en-US" sz="2400" b="1" dirty="0"/>
              <a:t>Jonathan </a:t>
            </a:r>
            <a:r>
              <a:rPr lang="en-US" sz="2400" b="1" dirty="0" err="1"/>
              <a:t>Wickert</a:t>
            </a:r>
            <a:endParaRPr lang="en-US" sz="2400" b="1" dirty="0"/>
          </a:p>
          <a:p>
            <a:pPr lvl="0">
              <a:buClr>
                <a:srgbClr val="FF0000"/>
              </a:buClr>
            </a:pPr>
            <a:r>
              <a:rPr lang="en-US" sz="2800" b="1" dirty="0">
                <a:solidFill>
                  <a:prstClr val="black"/>
                </a:solidFill>
              </a:rPr>
              <a:t>Associate Vice President, </a:t>
            </a:r>
            <a:r>
              <a:rPr lang="en-US" sz="2800" b="1" dirty="0" smtClean="0">
                <a:solidFill>
                  <a:prstClr val="black"/>
                </a:solidFill>
              </a:rPr>
              <a:t>University </a:t>
            </a:r>
            <a:r>
              <a:rPr lang="en-US" sz="2800" b="1" dirty="0">
                <a:solidFill>
                  <a:prstClr val="black"/>
                </a:solidFill>
              </a:rPr>
              <a:t>Human Resources</a:t>
            </a:r>
          </a:p>
          <a:p>
            <a:pPr lvl="1">
              <a:buClr>
                <a:srgbClr val="FF0000"/>
              </a:buClr>
            </a:pPr>
            <a:r>
              <a:rPr lang="en-US" sz="2400" b="1" dirty="0">
                <a:solidFill>
                  <a:prstClr val="black"/>
                </a:solidFill>
              </a:rPr>
              <a:t>Emma Houghton for Julie </a:t>
            </a:r>
            <a:r>
              <a:rPr lang="en-US" sz="2400" b="1" dirty="0" err="1">
                <a:solidFill>
                  <a:prstClr val="black"/>
                </a:solidFill>
              </a:rPr>
              <a:t>Nuter</a:t>
            </a:r>
            <a:endParaRPr lang="en-US" sz="24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b="1" dirty="0"/>
              <a:t>Faculty Senate</a:t>
            </a:r>
          </a:p>
          <a:p>
            <a:pPr lvl="1">
              <a:buClr>
                <a:srgbClr val="FF0000"/>
              </a:buClr>
            </a:pPr>
            <a:r>
              <a:rPr lang="en-US" sz="2400" b="1" dirty="0"/>
              <a:t>Robert </a:t>
            </a:r>
            <a:r>
              <a:rPr lang="en-US" sz="2400" b="1" dirty="0" smtClean="0"/>
              <a:t>Wallace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93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74165" y="1045303"/>
            <a:ext cx="8274450" cy="45133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fr-FR" sz="3000" b="1" dirty="0"/>
              <a:t>3. </a:t>
            </a:r>
            <a:r>
              <a:rPr lang="en-US" sz="3000" b="1" dirty="0"/>
              <a:t>Administrative Reports</a:t>
            </a:r>
          </a:p>
          <a:p>
            <a:pPr>
              <a:buClr>
                <a:srgbClr val="FF0000"/>
              </a:buClr>
            </a:pPr>
            <a:r>
              <a:rPr lang="en-US" sz="3000" b="1" dirty="0"/>
              <a:t>Senior Vice President &amp; Provost</a:t>
            </a:r>
          </a:p>
          <a:p>
            <a:pPr lvl="1">
              <a:buClr>
                <a:srgbClr val="FF0000"/>
              </a:buClr>
            </a:pPr>
            <a:r>
              <a:rPr lang="en-US" sz="2600" b="1" dirty="0"/>
              <a:t>Jonathan </a:t>
            </a:r>
            <a:r>
              <a:rPr lang="en-US" sz="2600" b="1" dirty="0" err="1"/>
              <a:t>Wickert</a:t>
            </a:r>
            <a:endParaRPr lang="en-US" sz="2600" b="1" dirty="0"/>
          </a:p>
          <a:p>
            <a:pPr lvl="0">
              <a:buClr>
                <a:srgbClr val="FF0000"/>
              </a:buClr>
            </a:pPr>
            <a:r>
              <a:rPr lang="en-US" sz="3000" b="1" dirty="0">
                <a:solidFill>
                  <a:prstClr val="black"/>
                </a:solidFill>
              </a:rPr>
              <a:t>Associate Vice President, </a:t>
            </a:r>
            <a:r>
              <a:rPr lang="en-US" sz="3000" b="1" dirty="0" smtClean="0">
                <a:solidFill>
                  <a:prstClr val="black"/>
                </a:solidFill>
              </a:rPr>
              <a:t>University </a:t>
            </a:r>
            <a:r>
              <a:rPr lang="en-US" sz="3000" b="1" dirty="0">
                <a:solidFill>
                  <a:prstClr val="black"/>
                </a:solidFill>
              </a:rPr>
              <a:t>Human Resources</a:t>
            </a:r>
          </a:p>
          <a:p>
            <a:pPr lvl="1">
              <a:buClr>
                <a:srgbClr val="FF0000"/>
              </a:buClr>
            </a:pPr>
            <a:r>
              <a:rPr lang="en-US" sz="2600" b="1" dirty="0">
                <a:solidFill>
                  <a:prstClr val="black"/>
                </a:solidFill>
              </a:rPr>
              <a:t>Emma Houghton for Julie </a:t>
            </a:r>
            <a:r>
              <a:rPr lang="en-US" sz="2600" b="1" dirty="0" err="1">
                <a:solidFill>
                  <a:prstClr val="black"/>
                </a:solidFill>
              </a:rPr>
              <a:t>Nuter</a:t>
            </a:r>
            <a:endParaRPr lang="en-US" sz="2600" b="1" dirty="0">
              <a:solidFill>
                <a:prstClr val="black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3000" b="1" dirty="0"/>
              <a:t>Faculty Senate</a:t>
            </a:r>
          </a:p>
          <a:p>
            <a:pPr lvl="1">
              <a:buClr>
                <a:srgbClr val="FF0000"/>
              </a:buClr>
            </a:pPr>
            <a:r>
              <a:rPr lang="en-US" sz="2600" b="1" dirty="0"/>
              <a:t>Robert </a:t>
            </a:r>
            <a:r>
              <a:rPr lang="en-US" sz="2600" b="1" dirty="0" smtClean="0"/>
              <a:t>Wallace</a:t>
            </a:r>
          </a:p>
          <a:p>
            <a:pPr>
              <a:buClr>
                <a:srgbClr val="FF0000"/>
              </a:buClr>
            </a:pPr>
            <a:r>
              <a:rPr lang="en-US" sz="3000" b="1" dirty="0">
                <a:solidFill>
                  <a:prstClr val="black"/>
                </a:solidFill>
              </a:rPr>
              <a:t>Wellness Coordinator, University Human Resources</a:t>
            </a:r>
          </a:p>
          <a:p>
            <a:pPr lvl="1">
              <a:buClr>
                <a:srgbClr val="FF0000"/>
              </a:buClr>
            </a:pPr>
            <a:r>
              <a:rPr lang="en-US" sz="2600" b="1" dirty="0">
                <a:solidFill>
                  <a:prstClr val="black"/>
                </a:solidFill>
              </a:rPr>
              <a:t>Stephanie </a:t>
            </a:r>
            <a:r>
              <a:rPr lang="en-US" sz="2600" b="1" dirty="0" smtClean="0">
                <a:solidFill>
                  <a:prstClr val="black"/>
                </a:solidFill>
              </a:rPr>
              <a:t>Downs</a:t>
            </a:r>
            <a:endParaRPr lang="en-US" sz="2400" b="1" dirty="0" smtClean="0"/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9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2094" y="802888"/>
            <a:ext cx="7800021" cy="48096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None/>
            </a:pPr>
            <a:r>
              <a:rPr lang="fr-FR" b="1" dirty="0" smtClean="0"/>
              <a:t>4. </a:t>
            </a:r>
            <a:r>
              <a:rPr lang="en-US" b="1" dirty="0" smtClean="0"/>
              <a:t>Professional &amp; Scientific Council 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- Executive Committee Reports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President</a:t>
            </a:r>
          </a:p>
          <a:p>
            <a:pPr lvl="1">
              <a:buClr>
                <a:srgbClr val="FF0000"/>
              </a:buClr>
            </a:pPr>
            <a:r>
              <a:rPr lang="en-US" b="1" dirty="0" smtClean="0"/>
              <a:t>Tera Lawson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  <p:sp>
        <p:nvSpPr>
          <p:cNvPr id="2" name="Right Arrow 1">
            <a:hlinkClick r:id="rId4"/>
          </p:cNvPr>
          <p:cNvSpPr/>
          <p:nvPr/>
        </p:nvSpPr>
        <p:spPr>
          <a:xfrm>
            <a:off x="3486614" y="2697425"/>
            <a:ext cx="170986" cy="15611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2094" y="802888"/>
            <a:ext cx="7800021" cy="480963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None/>
            </a:pPr>
            <a:r>
              <a:rPr lang="fr-FR" b="1" dirty="0" smtClean="0"/>
              <a:t>4. </a:t>
            </a:r>
            <a:r>
              <a:rPr lang="en-US" b="1" dirty="0" smtClean="0"/>
              <a:t>Professional &amp; Scientific Council 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 - Executive Committee Reports</a:t>
            </a:r>
          </a:p>
          <a:p>
            <a:pPr>
              <a:buClr>
                <a:srgbClr val="FF0000"/>
              </a:buClr>
            </a:pPr>
            <a:r>
              <a:rPr lang="en-US" b="1" dirty="0" smtClean="0"/>
              <a:t>President</a:t>
            </a:r>
          </a:p>
          <a:p>
            <a:pPr lvl="1">
              <a:buClr>
                <a:srgbClr val="FF0000"/>
              </a:buClr>
            </a:pPr>
            <a:r>
              <a:rPr lang="en-US" b="1" dirty="0" smtClean="0"/>
              <a:t>Tera Lawson </a:t>
            </a:r>
          </a:p>
          <a:p>
            <a:pPr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Secretary/Treasurer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Kate Goudy-</a:t>
            </a:r>
            <a:r>
              <a:rPr lang="en-US" b="1" dirty="0" err="1" smtClean="0">
                <a:solidFill>
                  <a:prstClr val="black"/>
                </a:solidFill>
              </a:rPr>
              <a:t>Haht</a:t>
            </a:r>
            <a:endParaRPr lang="en-US" b="1" dirty="0" smtClean="0">
              <a:solidFill>
                <a:prstClr val="black"/>
              </a:solidFill>
            </a:endParaRPr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VP for University Community Relations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Jessica Bell</a:t>
            </a:r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VP for University Planning and Budget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Jordan Bates</a:t>
            </a:r>
          </a:p>
          <a:p>
            <a:pPr lvl="0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VP for Equity and Inclusion</a:t>
            </a:r>
          </a:p>
          <a:p>
            <a:pPr lvl="1">
              <a:buClr>
                <a:srgbClr val="FF0000"/>
              </a:buClr>
            </a:pPr>
            <a:r>
              <a:rPr lang="en-US" b="1" dirty="0" smtClean="0">
                <a:solidFill>
                  <a:prstClr val="black"/>
                </a:solidFill>
              </a:rPr>
              <a:t>Katie Davidson</a:t>
            </a:r>
            <a:r>
              <a:rPr lang="en-US" b="1" dirty="0">
                <a:solidFill>
                  <a:prstClr val="black"/>
                </a:solidFill>
              </a:rPr>
              <a:t>	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  <p:sp>
        <p:nvSpPr>
          <p:cNvPr id="2" name="Right Arrow 1">
            <a:hlinkClick r:id="rId4"/>
          </p:cNvPr>
          <p:cNvSpPr/>
          <p:nvPr/>
        </p:nvSpPr>
        <p:spPr>
          <a:xfrm>
            <a:off x="3196682" y="2118732"/>
            <a:ext cx="170986" cy="15611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496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AGENDA (continued)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4164" y="908537"/>
            <a:ext cx="8075825" cy="460131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b="1" dirty="0"/>
              <a:t>5</a:t>
            </a:r>
            <a:r>
              <a:rPr lang="fr-FR" b="1" dirty="0" smtClean="0"/>
              <a:t>. </a:t>
            </a:r>
            <a:r>
              <a:rPr lang="en-US" b="1" dirty="0" smtClean="0"/>
              <a:t>Professional &amp; Scientific Committee Reports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/>
              <a:t>Awards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							</a:t>
            </a:r>
            <a:r>
              <a:rPr lang="en-US" sz="2800" b="1" dirty="0" smtClean="0">
                <a:solidFill>
                  <a:srgbClr val="FF0000"/>
                </a:solidFill>
              </a:rPr>
              <a:t>Chris Neary</a:t>
            </a:r>
          </a:p>
          <a:p>
            <a:pPr lvl="0"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Communications				</a:t>
            </a:r>
            <a:r>
              <a:rPr lang="en-US" sz="2800" b="1" dirty="0" smtClean="0">
                <a:solidFill>
                  <a:srgbClr val="FF0000"/>
                </a:solidFill>
              </a:rPr>
              <a:t>Amy Ward</a:t>
            </a:r>
          </a:p>
          <a:p>
            <a:pPr lvl="0"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Compensation &amp; Benefits		</a:t>
            </a:r>
            <a:r>
              <a:rPr lang="en-US" sz="2800" b="1" dirty="0">
                <a:solidFill>
                  <a:srgbClr val="FF0000"/>
                </a:solidFill>
              </a:rPr>
              <a:t>Karl Schindel </a:t>
            </a:r>
          </a:p>
          <a:p>
            <a:pPr lvl="0"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Peer Advocacy	</a:t>
            </a:r>
            <a:r>
              <a:rPr lang="en-US" sz="2800" b="1" dirty="0">
                <a:solidFill>
                  <a:prstClr val="black"/>
                </a:solidFill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</a:rPr>
              <a:t>			</a:t>
            </a:r>
            <a:r>
              <a:rPr lang="en-US" sz="2800" b="1" dirty="0" smtClean="0">
                <a:solidFill>
                  <a:srgbClr val="FF0000"/>
                </a:solidFill>
              </a:rPr>
              <a:t>Ben Green</a:t>
            </a:r>
            <a:r>
              <a:rPr lang="en-US" sz="2800" b="1" dirty="0" smtClean="0">
                <a:solidFill>
                  <a:prstClr val="black"/>
                </a:solidFill>
              </a:rPr>
              <a:t>	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Policies &amp;</a:t>
            </a:r>
            <a:r>
              <a:rPr lang="en-US" sz="2800" b="1" dirty="0">
                <a:solidFill>
                  <a:prstClr val="black"/>
                </a:solidFill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</a:rPr>
              <a:t>Procedures			</a:t>
            </a:r>
            <a:r>
              <a:rPr lang="en-US" sz="2800" b="1" dirty="0" smtClean="0">
                <a:solidFill>
                  <a:srgbClr val="FF0000"/>
                </a:solidFill>
              </a:rPr>
              <a:t>Kris Koerner</a:t>
            </a:r>
          </a:p>
          <a:p>
            <a:pPr lvl="0"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Professional	Development	</a:t>
            </a:r>
            <a:r>
              <a:rPr lang="en-US" sz="2800" b="1" dirty="0" smtClean="0">
                <a:solidFill>
                  <a:srgbClr val="FF0000"/>
                </a:solidFill>
              </a:rPr>
              <a:t>Lynn Bagley </a:t>
            </a:r>
          </a:p>
          <a:p>
            <a:pPr>
              <a:lnSpc>
                <a:spcPct val="110000"/>
              </a:lnSpc>
              <a:buClr>
                <a:srgbClr val="FF0000"/>
              </a:buClr>
            </a:pPr>
            <a:r>
              <a:rPr lang="en-US" sz="2800" b="1" dirty="0" smtClean="0">
                <a:solidFill>
                  <a:prstClr val="black"/>
                </a:solidFill>
              </a:rPr>
              <a:t>Representation</a:t>
            </a:r>
            <a:r>
              <a:rPr lang="en-US" sz="2800" b="1" dirty="0">
                <a:solidFill>
                  <a:prstClr val="black"/>
                </a:solidFill>
              </a:rPr>
              <a:t>	</a:t>
            </a:r>
            <a:r>
              <a:rPr lang="en-US" sz="2800" b="1" dirty="0" smtClean="0">
                <a:solidFill>
                  <a:prstClr val="black"/>
                </a:solidFill>
              </a:rPr>
              <a:t>				</a:t>
            </a:r>
            <a:r>
              <a:rPr lang="en-US" sz="2800" b="1" dirty="0" smtClean="0">
                <a:solidFill>
                  <a:srgbClr val="FF0000"/>
                </a:solidFill>
              </a:rPr>
              <a:t>Stacy Renfro</a:t>
            </a:r>
          </a:p>
          <a:p>
            <a:pPr lvl="1">
              <a:buClr>
                <a:srgbClr val="FF0000"/>
              </a:buClr>
            </a:pPr>
            <a:endParaRPr lang="en-US" sz="3500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sz="3100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>
              <a:solidFill>
                <a:prstClr val="black"/>
              </a:solidFill>
            </a:endParaRPr>
          </a:p>
          <a:p>
            <a:pPr lvl="1">
              <a:buClr>
                <a:srgbClr val="FF0000"/>
              </a:buClr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79667" y="3244333"/>
            <a:ext cx="2563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1656122" y="5489174"/>
            <a:ext cx="5647089" cy="7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F45F74646B3E4DB20910157D069AC4" ma:contentTypeVersion="0" ma:contentTypeDescription="Create a new document." ma:contentTypeScope="" ma:versionID="cc0b89ff69afc07427e98b11ddab4e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96B2B1-384D-4E41-8AA4-5E96759E2A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F21830-228F-4569-9514-00216543889F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460E2D0-75E9-4A9B-9709-C078802BCB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12854</TotalTime>
  <Words>364</Words>
  <Application>Microsoft Office PowerPoint</Application>
  <PresentationFormat>On-screen Show (4:3)</PresentationFormat>
  <Paragraphs>151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AGENDA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Johnson</dc:creator>
  <cp:lastModifiedBy>Goudy-Haht, Kate A</cp:lastModifiedBy>
  <cp:revision>68</cp:revision>
  <dcterms:created xsi:type="dcterms:W3CDTF">2015-06-03T23:20:02Z</dcterms:created>
  <dcterms:modified xsi:type="dcterms:W3CDTF">2015-12-07T18:00:38Z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0x01010031F45F74646B3E4DB20910157D069AC4</vt:lpwstr>
  </property>
</Properties>
</file>