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58" r:id="rId3"/>
    <p:sldId id="263" r:id="rId4"/>
    <p:sldId id="261" r:id="rId5"/>
    <p:sldId id="264" r:id="rId6"/>
    <p:sldId id="262"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70083" autoAdjust="0"/>
  </p:normalViewPr>
  <p:slideViewPr>
    <p:cSldViewPr snapToGrid="0">
      <p:cViewPr varScale="1">
        <p:scale>
          <a:sx n="54" d="100"/>
          <a:sy n="54" d="100"/>
        </p:scale>
        <p:origin x="1950" y="78"/>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F72A2-95CF-4C71-B777-8B254F8CC7F4}" type="datetimeFigureOut">
              <a:rPr lang="en-US" smtClean="0"/>
              <a:t>9/27/2016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774C2-854B-4BB1-AB5E-CC50DF744463}" type="slidenum">
              <a:rPr lang="en-US" smtClean="0"/>
              <a:t>‹#›</a:t>
            </a:fld>
            <a:endParaRPr lang="en-US"/>
          </a:p>
        </p:txBody>
      </p:sp>
    </p:spTree>
    <p:extLst>
      <p:ext uri="{BB962C8B-B14F-4D97-AF65-F5344CB8AC3E}">
        <p14:creationId xmlns:p14="http://schemas.microsoft.com/office/powerpoint/2010/main" val="389738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4666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2285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3933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6942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r>
              <a:rPr lang="en-US" dirty="0" smtClean="0"/>
              <a:t>We’re going to dig in a small</a:t>
            </a:r>
            <a:r>
              <a:rPr lang="en-US" baseline="0" dirty="0" smtClean="0"/>
              <a:t> bit on the Statement of Net Position. </a:t>
            </a:r>
          </a:p>
          <a:p>
            <a:pPr marL="174056" indent="-174056">
              <a:buFont typeface="Arial" panose="020B0604020202020204" pitchFamily="34" charset="0"/>
              <a:buChar char="•"/>
            </a:pPr>
            <a:endParaRPr lang="en-US" baseline="0" dirty="0" smtClean="0"/>
          </a:p>
          <a:p>
            <a:pPr marL="174056" indent="-174056">
              <a:buFont typeface="Arial" panose="020B0604020202020204" pitchFamily="34" charset="0"/>
              <a:buChar char="•"/>
            </a:pPr>
            <a:r>
              <a:rPr lang="en-US" dirty="0" smtClean="0"/>
              <a:t>The</a:t>
            </a:r>
            <a:r>
              <a:rPr lang="en-US" baseline="0" dirty="0" smtClean="0"/>
              <a:t> financial reports for the year ended June 30, 2016 are not yet available so what we have here is the financial reports from the year ended June 30, 2015, which also includes a side-by-side comparison of the two previous years. </a:t>
            </a:r>
          </a:p>
          <a:p>
            <a:pPr marL="174056" indent="-174056">
              <a:buFont typeface="Arial" panose="020B0604020202020204" pitchFamily="34" charset="0"/>
              <a:buChar char="•"/>
            </a:pPr>
            <a:endParaRPr lang="en-US" baseline="0" dirty="0" smtClean="0"/>
          </a:p>
          <a:p>
            <a:pPr marL="174056" indent="-174056">
              <a:buFont typeface="Arial" panose="020B0604020202020204" pitchFamily="34" charset="0"/>
              <a:buChar char="•"/>
            </a:pPr>
            <a:r>
              <a:rPr lang="en-US" baseline="0" dirty="0" smtClean="0"/>
              <a:t>Couple of things to note here:</a:t>
            </a:r>
            <a:endParaRPr lang="en-US" dirty="0" smtClean="0"/>
          </a:p>
          <a:p>
            <a:pPr marL="631256" lvl="1" indent="-174056">
              <a:buFont typeface="Arial" panose="020B0604020202020204" pitchFamily="34" charset="0"/>
              <a:buChar char="•"/>
            </a:pPr>
            <a:r>
              <a:rPr lang="en-US" dirty="0" smtClean="0"/>
              <a:t>Total Net Position is approximately $1.4 billion. The net position has been increasing</a:t>
            </a:r>
            <a:r>
              <a:rPr lang="en-US" baseline="0" dirty="0" smtClean="0"/>
              <a:t> over the last three years. It has increased approximately $169 million</a:t>
            </a:r>
            <a:r>
              <a:rPr lang="en-US" dirty="0" smtClean="0"/>
              <a:t> between 2013 and 2015.</a:t>
            </a:r>
          </a:p>
          <a:p>
            <a:pPr marL="631256" lvl="1" indent="-174056">
              <a:buFont typeface="Arial" panose="020B0604020202020204" pitchFamily="34" charset="0"/>
              <a:buChar char="•"/>
            </a:pPr>
            <a:r>
              <a:rPr lang="en-US" dirty="0" smtClean="0"/>
              <a:t>I’m not sure what happened in 2014, but you can see</a:t>
            </a:r>
            <a:r>
              <a:rPr lang="en-US" baseline="0" dirty="0" smtClean="0"/>
              <a:t> that the current liabilities were more than the current assets. We turned that around in 2015 and i</a:t>
            </a:r>
            <a:r>
              <a:rPr lang="en-US" dirty="0" smtClean="0"/>
              <a:t>t’s a good position to be in</a:t>
            </a:r>
            <a:r>
              <a:rPr lang="en-US" baseline="0" dirty="0" smtClean="0"/>
              <a:t> when you current assets can cover your current liabilities. Current liabilities means what is coming due in a year or less and current assets are cash and other assets that are expected to be converted to cash within a year. </a:t>
            </a: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1777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4044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056" indent="-174056">
              <a:buFont typeface="Arial" panose="020B0604020202020204" pitchFamily="34" charset="0"/>
              <a:buChar char="•"/>
            </a:pPr>
            <a:r>
              <a:rPr lang="en-US" dirty="0" smtClean="0"/>
              <a:t>I’m going to make</a:t>
            </a:r>
            <a:r>
              <a:rPr lang="en-US" baseline="0" dirty="0" smtClean="0"/>
              <a:t> a distinction here. At Iowa State, our financial management system is very much on a cash method basis. What happens to you accounts? There’s a transaction when you receive cash and there’s a transaction when an expense is paid. </a:t>
            </a:r>
          </a:p>
          <a:p>
            <a:pPr marL="174056" indent="-174056">
              <a:buFont typeface="Arial" panose="020B0604020202020204" pitchFamily="34" charset="0"/>
              <a:buChar char="•"/>
            </a:pPr>
            <a:endParaRPr lang="en-US" baseline="0" dirty="0" smtClean="0"/>
          </a:p>
          <a:p>
            <a:pPr marL="174056" indent="-174056">
              <a:buFont typeface="Arial" panose="020B0604020202020204" pitchFamily="34" charset="0"/>
              <a:buChar char="•"/>
            </a:pPr>
            <a:r>
              <a:rPr lang="en-US" baseline="0" dirty="0" smtClean="0"/>
              <a:t>Then we have the consolidated financial reports which are prepared under the accrual basis of accounting. Revenues are recognized when earned, earned meaning when we have a claim to that revenue, and expenses are recorded when we have an obligation, so we not have paid yet, but we have an obligation to pay. Everything is rolling up to a very high level. </a:t>
            </a:r>
          </a:p>
          <a:p>
            <a:pPr marL="174056" indent="-174056">
              <a:buFont typeface="Arial" panose="020B0604020202020204" pitchFamily="34" charset="0"/>
              <a:buChar char="•"/>
            </a:pPr>
            <a:endParaRPr lang="en-US" baseline="0" dirty="0" smtClean="0"/>
          </a:p>
          <a:p>
            <a:pPr marL="174056" indent="-174056">
              <a:buFont typeface="Arial" panose="020B0604020202020204" pitchFamily="34" charset="0"/>
              <a:buChar char="•"/>
            </a:pPr>
            <a:r>
              <a:rPr lang="en-US" baseline="0" dirty="0" smtClean="0"/>
              <a:t>So if you’ll recall at our August council meeting, CFO Miles Lackey talked about preparing financial statements for business units under the accrual basis of accounting. Here’s my interpretation of that, as a whole, we have Iowa State University consolidated financial reports prepared under the accrual basis of accounting. Everything is rolling up to a very high level. From an individual business unit level, you have financial reports in the financial system that are cash basis. So I think what he’s getting at is having accrual basis financial reports at individual business unit levels and when you have financial reports in the accrual basis of accounting plus the financial management system in the cash basis, this might lead to identifying some trends that will be helpful in making business decisions. </a:t>
            </a:r>
            <a:endParaRPr lang="en-US" dirty="0"/>
          </a:p>
        </p:txBody>
      </p:sp>
      <p:sp>
        <p:nvSpPr>
          <p:cNvPr id="4" name="Slide Number Placeholder 3"/>
          <p:cNvSpPr>
            <a:spLocks noGrp="1"/>
          </p:cNvSpPr>
          <p:nvPr>
            <p:ph type="sldNum" sz="quarter" idx="10"/>
          </p:nvPr>
        </p:nvSpPr>
        <p:spPr/>
        <p:txBody>
          <a:bodyPr/>
          <a:lstStyle/>
          <a:p>
            <a:fld id="{4DBCB072-F66A-6C44-B4F2-F864B5C1647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0343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09212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36189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322468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61819-A6CA-4A65-8E9A-419D5052BB3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380277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1819-A6CA-4A65-8E9A-419D5052BB3C}"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241204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61819-A6CA-4A65-8E9A-419D5052BB3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73848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F61819-A6CA-4A65-8E9A-419D5052BB3C}"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9507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61819-A6CA-4A65-8E9A-419D5052BB3C}"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361923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1819-A6CA-4A65-8E9A-419D5052BB3C}"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0787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1819-A6CA-4A65-8E9A-419D5052BB3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406677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1819-A6CA-4A65-8E9A-419D5052BB3C}"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DDCA0-79FC-4301-AAFC-54B1E60EBEBA}" type="slidenum">
              <a:rPr lang="en-US" smtClean="0"/>
              <a:t>‹#›</a:t>
            </a:fld>
            <a:endParaRPr lang="en-US"/>
          </a:p>
        </p:txBody>
      </p:sp>
    </p:spTree>
    <p:extLst>
      <p:ext uri="{BB962C8B-B14F-4D97-AF65-F5344CB8AC3E}">
        <p14:creationId xmlns:p14="http://schemas.microsoft.com/office/powerpoint/2010/main" val="136156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1819-A6CA-4A65-8E9A-419D5052BB3C}" type="datetimeFigureOut">
              <a:rPr lang="en-US" smtClean="0"/>
              <a:t>9/27/2016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DDCA0-79FC-4301-AAFC-54B1E60EBEBA}" type="slidenum">
              <a:rPr lang="en-US" smtClean="0"/>
              <a:t>‹#›</a:t>
            </a:fld>
            <a:endParaRPr lang="en-US"/>
          </a:p>
        </p:txBody>
      </p:sp>
    </p:spTree>
    <p:extLst>
      <p:ext uri="{BB962C8B-B14F-4D97-AF65-F5344CB8AC3E}">
        <p14:creationId xmlns:p14="http://schemas.microsoft.com/office/powerpoint/2010/main" val="2740126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ntroller.iastate.edu/far/financial%20report.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p:nvPr/>
        </p:nvPicPr>
        <p:blipFill rotWithShape="1">
          <a:blip r:embed="rId3"/>
          <a:srcRect l="65636" t="24613" r="15992" b="37623"/>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60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alphaModFix amt="60000"/>
          </a:blip>
          <a:stretch>
            <a:fillRect/>
          </a:stretch>
        </p:blipFill>
        <p:spPr>
          <a:xfrm>
            <a:off x="1656122" y="5489174"/>
            <a:ext cx="5647089" cy="794706"/>
          </a:xfrm>
          <a:prstGeom prst="rect">
            <a:avLst/>
          </a:prstGeom>
        </p:spPr>
      </p:pic>
      <p:sp>
        <p:nvSpPr>
          <p:cNvPr id="3" name="Content Placeholder 2"/>
          <p:cNvSpPr>
            <a:spLocks noGrp="1"/>
          </p:cNvSpPr>
          <p:nvPr>
            <p:ph idx="1"/>
          </p:nvPr>
        </p:nvSpPr>
        <p:spPr>
          <a:xfrm>
            <a:off x="628650" y="184832"/>
            <a:ext cx="7886700" cy="4351338"/>
          </a:xfrm>
        </p:spPr>
        <p:txBody>
          <a:bodyPr/>
          <a:lstStyle/>
          <a:p>
            <a:pPr marL="0" indent="0" algn="ctr">
              <a:buNone/>
            </a:pPr>
            <a:endParaRPr lang="en-US" dirty="0" smtClean="0"/>
          </a:p>
          <a:p>
            <a:pPr marL="0" indent="0" algn="ctr">
              <a:buNone/>
            </a:pPr>
            <a:endParaRPr lang="en-US" dirty="0"/>
          </a:p>
          <a:p>
            <a:pPr marL="0" indent="0" algn="ctr">
              <a:buNone/>
            </a:pPr>
            <a:r>
              <a:rPr lang="en-US" sz="4400" b="1" dirty="0" smtClean="0">
                <a:solidFill>
                  <a:srgbClr val="C00000"/>
                </a:solidFill>
              </a:rPr>
              <a:t>University Planning and Budget</a:t>
            </a:r>
          </a:p>
          <a:p>
            <a:pPr marL="0" indent="0" algn="ctr">
              <a:buNone/>
            </a:pPr>
            <a:endParaRPr lang="en-US" b="1" dirty="0">
              <a:solidFill>
                <a:srgbClr val="C00000"/>
              </a:solidFill>
            </a:endParaRPr>
          </a:p>
          <a:p>
            <a:pPr marL="0" indent="0" algn="ctr">
              <a:buNone/>
            </a:pPr>
            <a:r>
              <a:rPr lang="en-US" b="1" dirty="0" smtClean="0">
                <a:solidFill>
                  <a:srgbClr val="C00000"/>
                </a:solidFill>
              </a:rPr>
              <a:t>September 1, 2016</a:t>
            </a:r>
            <a:endParaRPr lang="en-US" dirty="0"/>
          </a:p>
        </p:txBody>
      </p:sp>
    </p:spTree>
    <p:extLst>
      <p:ext uri="{BB962C8B-B14F-4D97-AF65-F5344CB8AC3E}">
        <p14:creationId xmlns:p14="http://schemas.microsoft.com/office/powerpoint/2010/main" val="71478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7342"/>
            <a:ext cx="7886700" cy="1325563"/>
          </a:xfrm>
        </p:spPr>
        <p:txBody>
          <a:bodyPr>
            <a:normAutofit/>
          </a:bodyPr>
          <a:lstStyle/>
          <a:p>
            <a:pPr algn="ctr"/>
            <a:r>
              <a:rPr lang="en-US" sz="4000" b="1" dirty="0" smtClean="0">
                <a:solidFill>
                  <a:srgbClr val="C00000"/>
                </a:solidFill>
              </a:rPr>
              <a:t>Iowa State University </a:t>
            </a:r>
            <a:br>
              <a:rPr lang="en-US" sz="4000" b="1" dirty="0" smtClean="0">
                <a:solidFill>
                  <a:srgbClr val="C00000"/>
                </a:solidFill>
              </a:rPr>
            </a:br>
            <a:r>
              <a:rPr lang="en-US" sz="4000" b="1" dirty="0" smtClean="0">
                <a:solidFill>
                  <a:srgbClr val="C00000"/>
                </a:solidFill>
              </a:rPr>
              <a:t>Financial Reports</a:t>
            </a:r>
            <a:endParaRPr lang="en-US" sz="4000" b="1" dirty="0">
              <a:solidFill>
                <a:srgbClr val="C00000"/>
              </a:solidFill>
            </a:endParaRPr>
          </a:p>
        </p:txBody>
      </p:sp>
      <p:sp>
        <p:nvSpPr>
          <p:cNvPr id="15" name="Content Placeholder 14"/>
          <p:cNvSpPr>
            <a:spLocks noGrp="1"/>
          </p:cNvSpPr>
          <p:nvPr>
            <p:ph idx="1"/>
          </p:nvPr>
        </p:nvSpPr>
        <p:spPr>
          <a:xfrm>
            <a:off x="628650" y="1368425"/>
            <a:ext cx="7886700" cy="4351338"/>
          </a:xfrm>
        </p:spPr>
        <p:txBody>
          <a:bodyPr>
            <a:normAutofit/>
          </a:bodyPr>
          <a:lstStyle/>
          <a:p>
            <a:r>
              <a:rPr lang="en-US" dirty="0" smtClean="0"/>
              <a:t>Iowa State University financial reports are </a:t>
            </a:r>
            <a:r>
              <a:rPr lang="en-US" dirty="0"/>
              <a:t>posted online: </a:t>
            </a:r>
            <a:r>
              <a:rPr lang="en-US" dirty="0">
                <a:hlinkClick r:id="rId3"/>
              </a:rPr>
              <a:t>http://</a:t>
            </a:r>
            <a:r>
              <a:rPr lang="en-US" dirty="0" smtClean="0">
                <a:hlinkClick r:id="rId3"/>
              </a:rPr>
              <a:t>www.controller.iastate.edu/far/financial%20report.htm</a:t>
            </a:r>
            <a:endParaRPr lang="en-US" dirty="0"/>
          </a:p>
          <a:p>
            <a:pPr marL="0" indent="0">
              <a:buNone/>
            </a:pPr>
            <a:endParaRPr lang="en-US" dirty="0"/>
          </a:p>
          <a:p>
            <a:r>
              <a:rPr lang="en-US" dirty="0" smtClean="0"/>
              <a:t>The financial reports are prepared in accordance with accounting principles generally accepted in the United States of America as prescribed by the Governmental Accounting Standards Board (GASB). </a:t>
            </a:r>
          </a:p>
          <a:p>
            <a:pPr lvl="1"/>
            <a:endParaRPr lang="en-US" dirty="0" smtClean="0"/>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alphaModFix amt="60000"/>
          </a:blip>
          <a:stretch>
            <a:fillRect/>
          </a:stretch>
        </p:blipFill>
        <p:spPr>
          <a:xfrm>
            <a:off x="1691305" y="5523358"/>
            <a:ext cx="5647089" cy="794706"/>
          </a:xfrm>
          <a:prstGeom prst="rect">
            <a:avLst/>
          </a:prstGeom>
        </p:spPr>
      </p:pic>
    </p:spTree>
    <p:extLst>
      <p:ext uri="{BB962C8B-B14F-4D97-AF65-F5344CB8AC3E}">
        <p14:creationId xmlns:p14="http://schemas.microsoft.com/office/powerpoint/2010/main" val="184095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7342"/>
            <a:ext cx="7886700" cy="1325563"/>
          </a:xfrm>
        </p:spPr>
        <p:txBody>
          <a:bodyPr>
            <a:normAutofit/>
          </a:bodyPr>
          <a:lstStyle/>
          <a:p>
            <a:pPr algn="ctr"/>
            <a:r>
              <a:rPr lang="en-US" sz="4000" b="1" dirty="0" smtClean="0">
                <a:solidFill>
                  <a:srgbClr val="C00000"/>
                </a:solidFill>
              </a:rPr>
              <a:t>Iowa State University </a:t>
            </a:r>
            <a:br>
              <a:rPr lang="en-US" sz="4000" b="1" dirty="0" smtClean="0">
                <a:solidFill>
                  <a:srgbClr val="C00000"/>
                </a:solidFill>
              </a:rPr>
            </a:br>
            <a:r>
              <a:rPr lang="en-US" sz="4000" b="1" dirty="0" smtClean="0">
                <a:solidFill>
                  <a:srgbClr val="C00000"/>
                </a:solidFill>
              </a:rPr>
              <a:t>Financial Reports</a:t>
            </a:r>
            <a:endParaRPr lang="en-US" sz="4000" b="1" dirty="0">
              <a:solidFill>
                <a:srgbClr val="C00000"/>
              </a:solidFill>
            </a:endParaRPr>
          </a:p>
        </p:txBody>
      </p:sp>
      <p:sp>
        <p:nvSpPr>
          <p:cNvPr id="15" name="Content Placeholder 14"/>
          <p:cNvSpPr>
            <a:spLocks noGrp="1"/>
          </p:cNvSpPr>
          <p:nvPr>
            <p:ph idx="1"/>
          </p:nvPr>
        </p:nvSpPr>
        <p:spPr>
          <a:xfrm>
            <a:off x="628650" y="1368425"/>
            <a:ext cx="7886700" cy="4351338"/>
          </a:xfrm>
        </p:spPr>
        <p:txBody>
          <a:bodyPr>
            <a:normAutofit fontScale="92500"/>
          </a:bodyPr>
          <a:lstStyle/>
          <a:p>
            <a:r>
              <a:rPr lang="en-US" sz="2400" b="1" dirty="0" smtClean="0"/>
              <a:t>Statement of Net Position</a:t>
            </a:r>
          </a:p>
          <a:p>
            <a:pPr lvl="1"/>
            <a:r>
              <a:rPr lang="en-US" sz="2000" dirty="0"/>
              <a:t>Presents the financial position of the University at the end of the fiscal year and includes all assets, liabilities, and deferred inflows/outflows of the resources of the University. </a:t>
            </a:r>
          </a:p>
          <a:p>
            <a:r>
              <a:rPr lang="en-US" sz="2400" b="1" dirty="0" smtClean="0"/>
              <a:t>Statement of Revenues, Expenses, and Changes in Net Position</a:t>
            </a:r>
          </a:p>
          <a:p>
            <a:pPr lvl="1"/>
            <a:r>
              <a:rPr lang="en-US" sz="2000" dirty="0" smtClean="0"/>
              <a:t>The purpose of this statement is to present the operating and non-operating revenues earned by the university, the operating and non-operating expenses incurred by the University, and any other revenues, expenses, gains and losses earned or incurred by the University. </a:t>
            </a:r>
          </a:p>
          <a:p>
            <a:r>
              <a:rPr lang="en-US" sz="2400" b="1" dirty="0" smtClean="0"/>
              <a:t>Statement of Cash Flows</a:t>
            </a:r>
          </a:p>
          <a:p>
            <a:pPr lvl="1"/>
            <a:r>
              <a:rPr lang="en-US" sz="2000" dirty="0" smtClean="0"/>
              <a:t>The primary purpose of the Statement of Cash Flows is to provide information about the cash receipts and disbursements of the University for the fiscal year. </a:t>
            </a:r>
          </a:p>
          <a:p>
            <a:endParaRPr lang="en-US" dirty="0" smtClean="0"/>
          </a:p>
          <a:p>
            <a:pPr lvl="1"/>
            <a:endParaRPr lang="en-US" dirty="0" smtClean="0"/>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alphaModFix amt="60000"/>
          </a:blip>
          <a:stretch>
            <a:fillRect/>
          </a:stretch>
        </p:blipFill>
        <p:spPr>
          <a:xfrm>
            <a:off x="1691305" y="5523358"/>
            <a:ext cx="5647089" cy="794706"/>
          </a:xfrm>
          <a:prstGeom prst="rect">
            <a:avLst/>
          </a:prstGeom>
        </p:spPr>
      </p:pic>
    </p:spTree>
    <p:extLst>
      <p:ext uri="{BB962C8B-B14F-4D97-AF65-F5344CB8AC3E}">
        <p14:creationId xmlns:p14="http://schemas.microsoft.com/office/powerpoint/2010/main" val="242317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7342"/>
            <a:ext cx="7886700" cy="1325563"/>
          </a:xfrm>
        </p:spPr>
        <p:txBody>
          <a:bodyPr>
            <a:normAutofit/>
          </a:bodyPr>
          <a:lstStyle/>
          <a:p>
            <a:pPr algn="ctr"/>
            <a:r>
              <a:rPr lang="en-US" sz="4000" b="1" dirty="0" smtClean="0">
                <a:solidFill>
                  <a:srgbClr val="C00000"/>
                </a:solidFill>
              </a:rPr>
              <a:t>Statement of Net Position</a:t>
            </a:r>
            <a:endParaRPr lang="en-US" sz="4000" b="1" dirty="0">
              <a:solidFill>
                <a:srgbClr val="C00000"/>
              </a:solidFill>
            </a:endParaRPr>
          </a:p>
        </p:txBody>
      </p:sp>
      <p:sp>
        <p:nvSpPr>
          <p:cNvPr id="15" name="Content Placeholder 14"/>
          <p:cNvSpPr>
            <a:spLocks noGrp="1"/>
          </p:cNvSpPr>
          <p:nvPr>
            <p:ph idx="1"/>
          </p:nvPr>
        </p:nvSpPr>
        <p:spPr>
          <a:xfrm>
            <a:off x="628650" y="1368425"/>
            <a:ext cx="7886700" cy="4351338"/>
          </a:xfrm>
        </p:spPr>
        <p:txBody>
          <a:bodyPr>
            <a:normAutofit/>
          </a:bodyPr>
          <a:lstStyle/>
          <a:p>
            <a:endParaRPr lang="en-US" dirty="0" smtClean="0"/>
          </a:p>
          <a:p>
            <a:pPr lvl="1"/>
            <a:endParaRPr lang="en-US" dirty="0" smtClean="0"/>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alphaModFix amt="60000"/>
          </a:blip>
          <a:stretch>
            <a:fillRect/>
          </a:stretch>
        </p:blipFill>
        <p:spPr>
          <a:xfrm>
            <a:off x="1691305" y="5523358"/>
            <a:ext cx="5647089" cy="794706"/>
          </a:xfrm>
          <a:prstGeom prst="rect">
            <a:avLst/>
          </a:prstGeom>
        </p:spPr>
      </p:pic>
      <p:pic>
        <p:nvPicPr>
          <p:cNvPr id="7" name="Picture 6"/>
          <p:cNvPicPr/>
          <p:nvPr/>
        </p:nvPicPr>
        <p:blipFill rotWithShape="1">
          <a:blip r:embed="rId4"/>
          <a:srcRect l="6731" t="44103" r="52725" b="7692"/>
          <a:stretch/>
        </p:blipFill>
        <p:spPr bwMode="auto">
          <a:xfrm>
            <a:off x="628650" y="1063766"/>
            <a:ext cx="7541129" cy="44595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867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7342"/>
            <a:ext cx="7886700" cy="1325563"/>
          </a:xfrm>
        </p:spPr>
        <p:txBody>
          <a:bodyPr>
            <a:normAutofit/>
          </a:bodyPr>
          <a:lstStyle/>
          <a:p>
            <a:pPr algn="ctr"/>
            <a:r>
              <a:rPr lang="en-US" sz="4000" b="1" dirty="0" smtClean="0">
                <a:solidFill>
                  <a:srgbClr val="C00000"/>
                </a:solidFill>
              </a:rPr>
              <a:t>Iowa State University </a:t>
            </a:r>
            <a:br>
              <a:rPr lang="en-US" sz="4000" b="1" dirty="0" smtClean="0">
                <a:solidFill>
                  <a:srgbClr val="C00000"/>
                </a:solidFill>
              </a:rPr>
            </a:br>
            <a:r>
              <a:rPr lang="en-US" sz="4000" b="1" dirty="0" smtClean="0">
                <a:solidFill>
                  <a:srgbClr val="C00000"/>
                </a:solidFill>
              </a:rPr>
              <a:t>Financial Reports</a:t>
            </a:r>
            <a:endParaRPr lang="en-US" sz="4000" b="1" dirty="0">
              <a:solidFill>
                <a:srgbClr val="C00000"/>
              </a:solidFill>
            </a:endParaRPr>
          </a:p>
        </p:txBody>
      </p:sp>
      <p:sp>
        <p:nvSpPr>
          <p:cNvPr id="15" name="Content Placeholder 14"/>
          <p:cNvSpPr>
            <a:spLocks noGrp="1"/>
          </p:cNvSpPr>
          <p:nvPr>
            <p:ph idx="1"/>
          </p:nvPr>
        </p:nvSpPr>
        <p:spPr>
          <a:xfrm>
            <a:off x="628650" y="1368425"/>
            <a:ext cx="7886700" cy="4351338"/>
          </a:xfrm>
        </p:spPr>
        <p:txBody>
          <a:bodyPr>
            <a:normAutofit/>
          </a:bodyPr>
          <a:lstStyle/>
          <a:p>
            <a:r>
              <a:rPr lang="en-US" sz="2400" dirty="0" smtClean="0"/>
              <a:t>The Statement of Net Position, and the related Statements of Revenues, Expenses, and Changes in Net Position and Cash Flows are independently audited by the Auditor of State, State of Iowa. </a:t>
            </a:r>
          </a:p>
          <a:p>
            <a:endParaRPr lang="en-US" sz="2400" dirty="0"/>
          </a:p>
          <a:p>
            <a:r>
              <a:rPr lang="en-US" sz="2400" dirty="0" smtClean="0"/>
              <a:t>The 2015 audit opinion concluded that the financial statements presented fairly, in all material respects, the respective financial position of Iowa State University.</a:t>
            </a:r>
            <a:endParaRPr lang="en-US" dirty="0" smtClean="0"/>
          </a:p>
          <a:p>
            <a:endParaRPr lang="en-US" dirty="0" smtClean="0"/>
          </a:p>
          <a:p>
            <a:pPr lvl="1"/>
            <a:endParaRPr lang="en-US" dirty="0" smtClean="0"/>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alphaModFix amt="60000"/>
          </a:blip>
          <a:stretch>
            <a:fillRect/>
          </a:stretch>
        </p:blipFill>
        <p:spPr>
          <a:xfrm>
            <a:off x="1691305" y="5523358"/>
            <a:ext cx="5647089" cy="794706"/>
          </a:xfrm>
          <a:prstGeom prst="rect">
            <a:avLst/>
          </a:prstGeom>
        </p:spPr>
      </p:pic>
    </p:spTree>
    <p:extLst>
      <p:ext uri="{BB962C8B-B14F-4D97-AF65-F5344CB8AC3E}">
        <p14:creationId xmlns:p14="http://schemas.microsoft.com/office/powerpoint/2010/main" val="178064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07342"/>
            <a:ext cx="7886700" cy="1325563"/>
          </a:xfrm>
        </p:spPr>
        <p:txBody>
          <a:bodyPr>
            <a:normAutofit/>
          </a:bodyPr>
          <a:lstStyle/>
          <a:p>
            <a:pPr algn="ctr"/>
            <a:r>
              <a:rPr lang="en-US" sz="4000" b="1" dirty="0" smtClean="0">
                <a:solidFill>
                  <a:srgbClr val="C00000"/>
                </a:solidFill>
              </a:rPr>
              <a:t>Iowa State University </a:t>
            </a:r>
            <a:br>
              <a:rPr lang="en-US" sz="4000" b="1" dirty="0" smtClean="0">
                <a:solidFill>
                  <a:srgbClr val="C00000"/>
                </a:solidFill>
              </a:rPr>
            </a:br>
            <a:r>
              <a:rPr lang="en-US" sz="4000" b="1" dirty="0" smtClean="0">
                <a:solidFill>
                  <a:srgbClr val="C00000"/>
                </a:solidFill>
              </a:rPr>
              <a:t>Cash vs. Accrual Basis</a:t>
            </a:r>
            <a:endParaRPr lang="en-US" sz="4000" b="1" dirty="0">
              <a:solidFill>
                <a:srgbClr val="C00000"/>
              </a:solidFill>
            </a:endParaRPr>
          </a:p>
        </p:txBody>
      </p:sp>
      <p:sp>
        <p:nvSpPr>
          <p:cNvPr id="15" name="Content Placeholder 14"/>
          <p:cNvSpPr>
            <a:spLocks noGrp="1"/>
          </p:cNvSpPr>
          <p:nvPr>
            <p:ph idx="1"/>
          </p:nvPr>
        </p:nvSpPr>
        <p:spPr>
          <a:xfrm>
            <a:off x="628650" y="1368425"/>
            <a:ext cx="7886700" cy="4351338"/>
          </a:xfrm>
        </p:spPr>
        <p:txBody>
          <a:bodyPr>
            <a:normAutofit/>
          </a:bodyPr>
          <a:lstStyle/>
          <a:p>
            <a:endParaRPr lang="en-US" dirty="0" smtClean="0"/>
          </a:p>
          <a:p>
            <a:pPr lvl="1"/>
            <a:r>
              <a:rPr lang="en-US" dirty="0" smtClean="0"/>
              <a:t>Under the cash basis of accounting, revenue is recognized when cash is received and expenses are recognized when cash is paid. </a:t>
            </a:r>
          </a:p>
          <a:p>
            <a:pPr lvl="1"/>
            <a:endParaRPr lang="en-US" dirty="0" smtClean="0"/>
          </a:p>
          <a:p>
            <a:pPr lvl="1"/>
            <a:r>
              <a:rPr lang="en-US" dirty="0" smtClean="0"/>
              <a:t>Under the accrual </a:t>
            </a:r>
            <a:r>
              <a:rPr lang="en-US" dirty="0"/>
              <a:t>basis of </a:t>
            </a:r>
            <a:r>
              <a:rPr lang="en-US" dirty="0" smtClean="0"/>
              <a:t>accounting, revenues </a:t>
            </a:r>
            <a:r>
              <a:rPr lang="en-US" dirty="0"/>
              <a:t>are recognized when </a:t>
            </a:r>
            <a:r>
              <a:rPr lang="en-US" dirty="0" smtClean="0"/>
              <a:t>earned and expenses </a:t>
            </a:r>
            <a:r>
              <a:rPr lang="en-US" dirty="0"/>
              <a:t>are recorded when an obligation is </a:t>
            </a:r>
            <a:r>
              <a:rPr lang="en-US" dirty="0" smtClean="0"/>
              <a:t>incurred.</a:t>
            </a:r>
          </a:p>
        </p:txBody>
      </p:sp>
      <p:sp>
        <p:nvSpPr>
          <p:cNvPr id="4" name="Rectangle 3"/>
          <p:cNvSpPr/>
          <p:nvPr/>
        </p:nvSpPr>
        <p:spPr>
          <a:xfrm>
            <a:off x="0" y="6410880"/>
            <a:ext cx="9144000" cy="4471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alphaModFix amt="60000"/>
          </a:blip>
          <a:stretch>
            <a:fillRect/>
          </a:stretch>
        </p:blipFill>
        <p:spPr>
          <a:xfrm>
            <a:off x="1691305" y="5523358"/>
            <a:ext cx="5647089" cy="794706"/>
          </a:xfrm>
          <a:prstGeom prst="rect">
            <a:avLst/>
          </a:prstGeom>
        </p:spPr>
      </p:pic>
    </p:spTree>
    <p:extLst>
      <p:ext uri="{BB962C8B-B14F-4D97-AF65-F5344CB8AC3E}">
        <p14:creationId xmlns:p14="http://schemas.microsoft.com/office/powerpoint/2010/main" val="153204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737</Words>
  <Application>Microsoft Office PowerPoint</Application>
  <PresentationFormat>On-screen Show (4:3)</PresentationFormat>
  <Paragraphs>45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Iowa State University  Financial Reports</vt:lpstr>
      <vt:lpstr>Iowa State University  Financial Reports</vt:lpstr>
      <vt:lpstr>Statement of Net Position</vt:lpstr>
      <vt:lpstr>Iowa State University  Financial Reports</vt:lpstr>
      <vt:lpstr>Iowa State University  Cash vs. Accrual Basis</vt:lpstr>
    </vt:vector>
  </TitlesOfParts>
  <Company>Iowa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Development Process</dc:title>
  <dc:creator>Bell, Jessica M [NREM]</dc:creator>
  <cp:lastModifiedBy>Gruhn, Melissa S [CHEM]</cp:lastModifiedBy>
  <cp:revision>12</cp:revision>
  <dcterms:created xsi:type="dcterms:W3CDTF">2015-09-01T20:24:01Z</dcterms:created>
  <dcterms:modified xsi:type="dcterms:W3CDTF">2016-09-27T13:44:18Z</dcterms:modified>
</cp:coreProperties>
</file>