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60" r:id="rId2"/>
    <p:sldId id="258" r:id="rId3"/>
    <p:sldId id="264" r:id="rId4"/>
    <p:sldId id="265"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61" autoAdjust="0"/>
    <p:restoredTop sz="70083" autoAdjust="0"/>
  </p:normalViewPr>
  <p:slideViewPr>
    <p:cSldViewPr snapToGrid="0">
      <p:cViewPr varScale="1">
        <p:scale>
          <a:sx n="41" d="100"/>
          <a:sy n="41" d="100"/>
        </p:scale>
        <p:origin x="1716" y="54"/>
      </p:cViewPr>
      <p:guideLst/>
    </p:cSldViewPr>
  </p:slideViewPr>
  <p:notesTextViewPr>
    <p:cViewPr>
      <p:scale>
        <a:sx n="1" d="1"/>
        <a:sy n="1" d="1"/>
      </p:scale>
      <p:origin x="0" y="0"/>
    </p:cViewPr>
  </p:notesTextViewPr>
  <p:notesViewPr>
    <p:cSldViewPr snapToGrid="0">
      <p:cViewPr varScale="1">
        <p:scale>
          <a:sx n="85" d="100"/>
          <a:sy n="85" d="100"/>
        </p:scale>
        <p:origin x="316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F72A2-95CF-4C71-B777-8B254F8CC7F4}" type="datetimeFigureOut">
              <a:rPr lang="en-US" smtClean="0"/>
              <a:t>10/27/2016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F774C2-854B-4BB1-AB5E-CC50DF744463}" type="slidenum">
              <a:rPr lang="en-US" smtClean="0"/>
              <a:t>‹#›</a:t>
            </a:fld>
            <a:endParaRPr lang="en-US"/>
          </a:p>
        </p:txBody>
      </p:sp>
    </p:spTree>
    <p:extLst>
      <p:ext uri="{BB962C8B-B14F-4D97-AF65-F5344CB8AC3E}">
        <p14:creationId xmlns:p14="http://schemas.microsoft.com/office/powerpoint/2010/main" val="3897388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056" indent="-17405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DBCB072-F66A-6C44-B4F2-F864B5C1647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046664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DBCB072-F66A-6C44-B4F2-F864B5C1647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022852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056" indent="-17405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DBCB072-F66A-6C44-B4F2-F864B5C1647D}"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017776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056" indent="-17405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DBCB072-F66A-6C44-B4F2-F864B5C1647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977297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F61819-A6CA-4A65-8E9A-419D5052BB3C}"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DDCA0-79FC-4301-AAFC-54B1E60EBEBA}" type="slidenum">
              <a:rPr lang="en-US" smtClean="0"/>
              <a:t>‹#›</a:t>
            </a:fld>
            <a:endParaRPr lang="en-US"/>
          </a:p>
        </p:txBody>
      </p:sp>
    </p:spTree>
    <p:extLst>
      <p:ext uri="{BB962C8B-B14F-4D97-AF65-F5344CB8AC3E}">
        <p14:creationId xmlns:p14="http://schemas.microsoft.com/office/powerpoint/2010/main" val="1092120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F61819-A6CA-4A65-8E9A-419D5052BB3C}"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DDCA0-79FC-4301-AAFC-54B1E60EBEBA}" type="slidenum">
              <a:rPr lang="en-US" smtClean="0"/>
              <a:t>‹#›</a:t>
            </a:fld>
            <a:endParaRPr lang="en-US"/>
          </a:p>
        </p:txBody>
      </p:sp>
    </p:spTree>
    <p:extLst>
      <p:ext uri="{BB962C8B-B14F-4D97-AF65-F5344CB8AC3E}">
        <p14:creationId xmlns:p14="http://schemas.microsoft.com/office/powerpoint/2010/main" val="1361895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F61819-A6CA-4A65-8E9A-419D5052BB3C}"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DDCA0-79FC-4301-AAFC-54B1E60EBEBA}" type="slidenum">
              <a:rPr lang="en-US" smtClean="0"/>
              <a:t>‹#›</a:t>
            </a:fld>
            <a:endParaRPr lang="en-US"/>
          </a:p>
        </p:txBody>
      </p:sp>
    </p:spTree>
    <p:extLst>
      <p:ext uri="{BB962C8B-B14F-4D97-AF65-F5344CB8AC3E}">
        <p14:creationId xmlns:p14="http://schemas.microsoft.com/office/powerpoint/2010/main" val="3224689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F61819-A6CA-4A65-8E9A-419D5052BB3C}"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DDCA0-79FC-4301-AAFC-54B1E60EBEBA}" type="slidenum">
              <a:rPr lang="en-US" smtClean="0"/>
              <a:t>‹#›</a:t>
            </a:fld>
            <a:endParaRPr lang="en-US"/>
          </a:p>
        </p:txBody>
      </p:sp>
    </p:spTree>
    <p:extLst>
      <p:ext uri="{BB962C8B-B14F-4D97-AF65-F5344CB8AC3E}">
        <p14:creationId xmlns:p14="http://schemas.microsoft.com/office/powerpoint/2010/main" val="380277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F61819-A6CA-4A65-8E9A-419D5052BB3C}"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DDCA0-79FC-4301-AAFC-54B1E60EBEBA}" type="slidenum">
              <a:rPr lang="en-US" smtClean="0"/>
              <a:t>‹#›</a:t>
            </a:fld>
            <a:endParaRPr lang="en-US"/>
          </a:p>
        </p:txBody>
      </p:sp>
    </p:spTree>
    <p:extLst>
      <p:ext uri="{BB962C8B-B14F-4D97-AF65-F5344CB8AC3E}">
        <p14:creationId xmlns:p14="http://schemas.microsoft.com/office/powerpoint/2010/main" val="2412042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F61819-A6CA-4A65-8E9A-419D5052BB3C}"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DDCA0-79FC-4301-AAFC-54B1E60EBEBA}" type="slidenum">
              <a:rPr lang="en-US" smtClean="0"/>
              <a:t>‹#›</a:t>
            </a:fld>
            <a:endParaRPr lang="en-US"/>
          </a:p>
        </p:txBody>
      </p:sp>
    </p:spTree>
    <p:extLst>
      <p:ext uri="{BB962C8B-B14F-4D97-AF65-F5344CB8AC3E}">
        <p14:creationId xmlns:p14="http://schemas.microsoft.com/office/powerpoint/2010/main" val="1738485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F61819-A6CA-4A65-8E9A-419D5052BB3C}" type="datetimeFigureOut">
              <a:rPr lang="en-US" smtClean="0"/>
              <a:t>10/27/2016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6DDCA0-79FC-4301-AAFC-54B1E60EBEBA}" type="slidenum">
              <a:rPr lang="en-US" smtClean="0"/>
              <a:t>‹#›</a:t>
            </a:fld>
            <a:endParaRPr lang="en-US"/>
          </a:p>
        </p:txBody>
      </p:sp>
    </p:spTree>
    <p:extLst>
      <p:ext uri="{BB962C8B-B14F-4D97-AF65-F5344CB8AC3E}">
        <p14:creationId xmlns:p14="http://schemas.microsoft.com/office/powerpoint/2010/main" val="195074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F61819-A6CA-4A65-8E9A-419D5052BB3C}" type="datetimeFigureOut">
              <a:rPr lang="en-US" smtClean="0"/>
              <a:t>10/27/2016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6DDCA0-79FC-4301-AAFC-54B1E60EBEBA}" type="slidenum">
              <a:rPr lang="en-US" smtClean="0"/>
              <a:t>‹#›</a:t>
            </a:fld>
            <a:endParaRPr lang="en-US"/>
          </a:p>
        </p:txBody>
      </p:sp>
    </p:spTree>
    <p:extLst>
      <p:ext uri="{BB962C8B-B14F-4D97-AF65-F5344CB8AC3E}">
        <p14:creationId xmlns:p14="http://schemas.microsoft.com/office/powerpoint/2010/main" val="3619233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61819-A6CA-4A65-8E9A-419D5052BB3C}" type="datetimeFigureOut">
              <a:rPr lang="en-US" smtClean="0"/>
              <a:t>10/27/2016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6DDCA0-79FC-4301-AAFC-54B1E60EBEBA}" type="slidenum">
              <a:rPr lang="en-US" smtClean="0"/>
              <a:t>‹#›</a:t>
            </a:fld>
            <a:endParaRPr lang="en-US"/>
          </a:p>
        </p:txBody>
      </p:sp>
    </p:spTree>
    <p:extLst>
      <p:ext uri="{BB962C8B-B14F-4D97-AF65-F5344CB8AC3E}">
        <p14:creationId xmlns:p14="http://schemas.microsoft.com/office/powerpoint/2010/main" val="107876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61819-A6CA-4A65-8E9A-419D5052BB3C}"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DDCA0-79FC-4301-AAFC-54B1E60EBEBA}" type="slidenum">
              <a:rPr lang="en-US" smtClean="0"/>
              <a:t>‹#›</a:t>
            </a:fld>
            <a:endParaRPr lang="en-US"/>
          </a:p>
        </p:txBody>
      </p:sp>
    </p:spTree>
    <p:extLst>
      <p:ext uri="{BB962C8B-B14F-4D97-AF65-F5344CB8AC3E}">
        <p14:creationId xmlns:p14="http://schemas.microsoft.com/office/powerpoint/2010/main" val="406677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61819-A6CA-4A65-8E9A-419D5052BB3C}"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DDCA0-79FC-4301-AAFC-54B1E60EBEBA}" type="slidenum">
              <a:rPr lang="en-US" smtClean="0"/>
              <a:t>‹#›</a:t>
            </a:fld>
            <a:endParaRPr lang="en-US"/>
          </a:p>
        </p:txBody>
      </p:sp>
    </p:spTree>
    <p:extLst>
      <p:ext uri="{BB962C8B-B14F-4D97-AF65-F5344CB8AC3E}">
        <p14:creationId xmlns:p14="http://schemas.microsoft.com/office/powerpoint/2010/main" val="1361563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F61819-A6CA-4A65-8E9A-419D5052BB3C}" type="datetimeFigureOut">
              <a:rPr lang="en-US" smtClean="0"/>
              <a:t>10/27/2016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6DDCA0-79FC-4301-AAFC-54B1E60EBEBA}" type="slidenum">
              <a:rPr lang="en-US" smtClean="0"/>
              <a:t>‹#›</a:t>
            </a:fld>
            <a:endParaRPr lang="en-US"/>
          </a:p>
        </p:txBody>
      </p:sp>
    </p:spTree>
    <p:extLst>
      <p:ext uri="{BB962C8B-B14F-4D97-AF65-F5344CB8AC3E}">
        <p14:creationId xmlns:p14="http://schemas.microsoft.com/office/powerpoint/2010/main" val="2740126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10880"/>
            <a:ext cx="9144000" cy="44712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p:nvPr/>
        </p:nvPicPr>
        <p:blipFill rotWithShape="1">
          <a:blip r:embed="rId3"/>
          <a:srcRect l="65636" t="24613" r="15992" b="37623"/>
          <a:stretch/>
        </p:blipFill>
        <p:spPr bwMode="auto">
          <a:xfrm>
            <a:off x="0" y="0"/>
            <a:ext cx="9144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603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10880"/>
            <a:ext cx="9144000" cy="44712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alphaModFix amt="60000"/>
          </a:blip>
          <a:stretch>
            <a:fillRect/>
          </a:stretch>
        </p:blipFill>
        <p:spPr>
          <a:xfrm>
            <a:off x="1656122" y="5489174"/>
            <a:ext cx="5647089" cy="794706"/>
          </a:xfrm>
          <a:prstGeom prst="rect">
            <a:avLst/>
          </a:prstGeom>
        </p:spPr>
      </p:pic>
      <p:sp>
        <p:nvSpPr>
          <p:cNvPr id="3" name="Content Placeholder 2"/>
          <p:cNvSpPr>
            <a:spLocks noGrp="1"/>
          </p:cNvSpPr>
          <p:nvPr>
            <p:ph idx="1"/>
          </p:nvPr>
        </p:nvSpPr>
        <p:spPr>
          <a:xfrm>
            <a:off x="628650" y="184832"/>
            <a:ext cx="7886700" cy="4351338"/>
          </a:xfrm>
        </p:spPr>
        <p:txBody>
          <a:bodyPr/>
          <a:lstStyle/>
          <a:p>
            <a:pPr marL="0" indent="0" algn="ctr">
              <a:buNone/>
            </a:pPr>
            <a:endParaRPr lang="en-US" dirty="0" smtClean="0"/>
          </a:p>
          <a:p>
            <a:pPr marL="0" indent="0" algn="ctr">
              <a:buNone/>
            </a:pPr>
            <a:endParaRPr lang="en-US" dirty="0"/>
          </a:p>
          <a:p>
            <a:pPr marL="0" indent="0" algn="ctr">
              <a:buNone/>
            </a:pPr>
            <a:r>
              <a:rPr lang="en-US" sz="4400" b="1" dirty="0" smtClean="0">
                <a:solidFill>
                  <a:srgbClr val="C00000"/>
                </a:solidFill>
              </a:rPr>
              <a:t>University Planning and Budget</a:t>
            </a:r>
          </a:p>
          <a:p>
            <a:pPr marL="0" indent="0" algn="ctr">
              <a:buNone/>
            </a:pPr>
            <a:endParaRPr lang="en-US" b="1" dirty="0">
              <a:solidFill>
                <a:srgbClr val="C00000"/>
              </a:solidFill>
            </a:endParaRPr>
          </a:p>
          <a:p>
            <a:pPr marL="0" indent="0" algn="ctr">
              <a:buNone/>
            </a:pPr>
            <a:r>
              <a:rPr lang="en-US" b="1" dirty="0" smtClean="0">
                <a:solidFill>
                  <a:srgbClr val="C00000"/>
                </a:solidFill>
              </a:rPr>
              <a:t>October 6, 2016</a:t>
            </a:r>
            <a:endParaRPr lang="en-US" dirty="0"/>
          </a:p>
        </p:txBody>
      </p:sp>
    </p:spTree>
    <p:extLst>
      <p:ext uri="{BB962C8B-B14F-4D97-AF65-F5344CB8AC3E}">
        <p14:creationId xmlns:p14="http://schemas.microsoft.com/office/powerpoint/2010/main" val="714788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107342"/>
            <a:ext cx="7886700" cy="1325563"/>
          </a:xfrm>
        </p:spPr>
        <p:txBody>
          <a:bodyPr>
            <a:normAutofit/>
          </a:bodyPr>
          <a:lstStyle/>
          <a:p>
            <a:pPr algn="ctr"/>
            <a:r>
              <a:rPr lang="en-US" sz="4000" b="1" dirty="0" smtClean="0">
                <a:solidFill>
                  <a:srgbClr val="C00000"/>
                </a:solidFill>
              </a:rPr>
              <a:t>Statement of Net Position</a:t>
            </a:r>
            <a:endParaRPr lang="en-US" sz="4000" b="1" dirty="0">
              <a:solidFill>
                <a:srgbClr val="C00000"/>
              </a:solidFill>
            </a:endParaRPr>
          </a:p>
        </p:txBody>
      </p:sp>
      <p:sp>
        <p:nvSpPr>
          <p:cNvPr id="15" name="Content Placeholder 14"/>
          <p:cNvSpPr>
            <a:spLocks noGrp="1"/>
          </p:cNvSpPr>
          <p:nvPr>
            <p:ph idx="1"/>
          </p:nvPr>
        </p:nvSpPr>
        <p:spPr>
          <a:xfrm>
            <a:off x="628650" y="1368425"/>
            <a:ext cx="7886700" cy="4351338"/>
          </a:xfrm>
        </p:spPr>
        <p:txBody>
          <a:bodyPr>
            <a:normAutofit/>
          </a:bodyPr>
          <a:lstStyle/>
          <a:p>
            <a:endParaRPr lang="en-US" dirty="0" smtClean="0"/>
          </a:p>
          <a:p>
            <a:pPr lvl="1"/>
            <a:endParaRPr lang="en-US" dirty="0" smtClean="0"/>
          </a:p>
        </p:txBody>
      </p:sp>
      <p:sp>
        <p:nvSpPr>
          <p:cNvPr id="4" name="Rectangle 3"/>
          <p:cNvSpPr/>
          <p:nvPr/>
        </p:nvSpPr>
        <p:spPr>
          <a:xfrm>
            <a:off x="0" y="6410880"/>
            <a:ext cx="9144000" cy="44712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alphaModFix amt="60000"/>
          </a:blip>
          <a:stretch>
            <a:fillRect/>
          </a:stretch>
        </p:blipFill>
        <p:spPr>
          <a:xfrm>
            <a:off x="1691305" y="5523358"/>
            <a:ext cx="5647089" cy="794706"/>
          </a:xfrm>
          <a:prstGeom prst="rect">
            <a:avLst/>
          </a:prstGeom>
        </p:spPr>
      </p:pic>
      <p:pic>
        <p:nvPicPr>
          <p:cNvPr id="7" name="Picture 6"/>
          <p:cNvPicPr/>
          <p:nvPr/>
        </p:nvPicPr>
        <p:blipFill rotWithShape="1">
          <a:blip r:embed="rId4"/>
          <a:srcRect l="6731" t="44103" r="52725" b="7692"/>
          <a:stretch/>
        </p:blipFill>
        <p:spPr bwMode="auto">
          <a:xfrm>
            <a:off x="628650" y="1063766"/>
            <a:ext cx="7541129" cy="4459591"/>
          </a:xfrm>
          <a:prstGeom prst="rect">
            <a:avLst/>
          </a:prstGeom>
          <a:ln>
            <a:noFill/>
          </a:ln>
          <a:extLst>
            <a:ext uri="{53640926-AAD7-44D8-BBD7-CCE9431645EC}">
              <a14:shadowObscured xmlns:a14="http://schemas.microsoft.com/office/drawing/2010/main"/>
            </a:ext>
          </a:extLst>
        </p:spPr>
      </p:pic>
      <p:sp>
        <p:nvSpPr>
          <p:cNvPr id="11" name="Oval 10"/>
          <p:cNvSpPr/>
          <p:nvPr/>
        </p:nvSpPr>
        <p:spPr>
          <a:xfrm>
            <a:off x="3763107" y="2937949"/>
            <a:ext cx="1019907" cy="4103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344516" y="4464135"/>
            <a:ext cx="1019907" cy="4103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763107" y="4464135"/>
            <a:ext cx="1019907" cy="4103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304089" y="2937949"/>
            <a:ext cx="1019907" cy="4103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8677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40593"/>
            <a:ext cx="7886700" cy="1325563"/>
          </a:xfrm>
        </p:spPr>
        <p:txBody>
          <a:bodyPr>
            <a:normAutofit/>
          </a:bodyPr>
          <a:lstStyle/>
          <a:p>
            <a:pPr algn="ctr"/>
            <a:r>
              <a:rPr lang="en-US" sz="4000" b="1" dirty="0" smtClean="0">
                <a:solidFill>
                  <a:srgbClr val="C00000"/>
                </a:solidFill>
              </a:rPr>
              <a:t>Statement of Net Position</a:t>
            </a:r>
            <a:endParaRPr lang="en-US" sz="4000" b="1" dirty="0">
              <a:solidFill>
                <a:srgbClr val="C00000"/>
              </a:solidFill>
            </a:endParaRPr>
          </a:p>
        </p:txBody>
      </p:sp>
      <p:sp>
        <p:nvSpPr>
          <p:cNvPr id="13" name="Content Placeholder 12"/>
          <p:cNvSpPr>
            <a:spLocks noGrp="1"/>
          </p:cNvSpPr>
          <p:nvPr>
            <p:ph idx="1"/>
          </p:nvPr>
        </p:nvSpPr>
        <p:spPr>
          <a:xfrm>
            <a:off x="571499" y="1208329"/>
            <a:ext cx="7886700" cy="4351338"/>
          </a:xfrm>
        </p:spPr>
        <p:txBody>
          <a:bodyPr>
            <a:noAutofit/>
          </a:bodyPr>
          <a:lstStyle/>
          <a:p>
            <a:r>
              <a:rPr lang="en-US" sz="2200" dirty="0" smtClean="0"/>
              <a:t>GASB Statement No. 68, </a:t>
            </a:r>
            <a:r>
              <a:rPr lang="en-US" sz="2200" i="1" dirty="0" smtClean="0"/>
              <a:t>Accounting and Financial Reporting for Pensions – an Amendment of GASB Statement No. 27, </a:t>
            </a:r>
            <a:r>
              <a:rPr lang="en-US" sz="2200" dirty="0" smtClean="0"/>
              <a:t>was implemented during fiscal year 2015. The beginning net position as of July 1, 2014 was restated by $17.5 million to retroactively report the pension liability as of June 30, 2013 and deferred outflows of resources related to contributions made after June 30, 2013 but prior to July 1, 2014. Fiscal year 2013 and 2014 financial statement amounts for net pension liabilities, pension expense, deferred outflows of resources and deferred inflows of resources were not restated because the information was not available. In the past, pension expense was the amount of the employer contribution. Current reporting provides a more comprehensive measure of pension expense which is more reflective of the amounts employees earned during the year. </a:t>
            </a:r>
            <a:endParaRPr lang="en-US" sz="2200" dirty="0"/>
          </a:p>
        </p:txBody>
      </p:sp>
      <p:sp>
        <p:nvSpPr>
          <p:cNvPr id="4" name="Rectangle 3"/>
          <p:cNvSpPr/>
          <p:nvPr/>
        </p:nvSpPr>
        <p:spPr>
          <a:xfrm>
            <a:off x="0" y="6410880"/>
            <a:ext cx="9144000" cy="44712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alphaModFix amt="60000"/>
          </a:blip>
          <a:stretch>
            <a:fillRect/>
          </a:stretch>
        </p:blipFill>
        <p:spPr>
          <a:xfrm>
            <a:off x="1691305" y="5523358"/>
            <a:ext cx="5647089" cy="794706"/>
          </a:xfrm>
          <a:prstGeom prst="rect">
            <a:avLst/>
          </a:prstGeom>
        </p:spPr>
      </p:pic>
    </p:spTree>
    <p:extLst>
      <p:ext uri="{BB962C8B-B14F-4D97-AF65-F5344CB8AC3E}">
        <p14:creationId xmlns:p14="http://schemas.microsoft.com/office/powerpoint/2010/main" val="2995174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164</TotalTime>
  <Words>171</Words>
  <Application>Microsoft Office PowerPoint</Application>
  <PresentationFormat>On-screen Show (4:3)</PresentationFormat>
  <Paragraphs>12</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Statement of Net Position</vt:lpstr>
      <vt:lpstr>Statement of Net Position</vt:lpstr>
    </vt:vector>
  </TitlesOfParts>
  <Company>Iowa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Development Process</dc:title>
  <dc:creator>Bell, Jessica M [NREM]</dc:creator>
  <cp:lastModifiedBy>Gruhn, Melissa S [CHEM]</cp:lastModifiedBy>
  <cp:revision>16</cp:revision>
  <dcterms:created xsi:type="dcterms:W3CDTF">2015-09-01T20:24:01Z</dcterms:created>
  <dcterms:modified xsi:type="dcterms:W3CDTF">2016-10-28T02:55:41Z</dcterms:modified>
</cp:coreProperties>
</file>