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  <p:sldMasterId id="2147483722" r:id="rId3"/>
    <p:sldMasterId id="2147483724" r:id="rId4"/>
    <p:sldMasterId id="2147483726" r:id="rId5"/>
    <p:sldMasterId id="2147483728" r:id="rId6"/>
    <p:sldMasterId id="2147483730" r:id="rId7"/>
    <p:sldMasterId id="2147483732" r:id="rId8"/>
    <p:sldMasterId id="2147483734" r:id="rId9"/>
    <p:sldMasterId id="2147483736" r:id="rId10"/>
    <p:sldMasterId id="2147483738" r:id="rId11"/>
    <p:sldMasterId id="2147483740" r:id="rId12"/>
    <p:sldMasterId id="2147483742" r:id="rId13"/>
    <p:sldMasterId id="2147483744" r:id="rId14"/>
    <p:sldMasterId id="2147483746" r:id="rId15"/>
    <p:sldMasterId id="2147483748" r:id="rId16"/>
    <p:sldMasterId id="2147483750" r:id="rId17"/>
    <p:sldMasterId id="2147483752" r:id="rId18"/>
    <p:sldMasterId id="2147483754" r:id="rId19"/>
    <p:sldMasterId id="2147483756" r:id="rId20"/>
    <p:sldMasterId id="2147483758" r:id="rId21"/>
    <p:sldMasterId id="2147483760" r:id="rId22"/>
    <p:sldMasterId id="2147483762" r:id="rId23"/>
    <p:sldMasterId id="2147483764" r:id="rId24"/>
    <p:sldMasterId id="2147483766" r:id="rId25"/>
    <p:sldMasterId id="2147483768" r:id="rId26"/>
    <p:sldMasterId id="2147483770" r:id="rId27"/>
    <p:sldMasterId id="2147483772" r:id="rId28"/>
    <p:sldMasterId id="2147483774" r:id="rId29"/>
    <p:sldMasterId id="2147483776" r:id="rId30"/>
    <p:sldMasterId id="2147483778" r:id="rId31"/>
    <p:sldMasterId id="2147483780" r:id="rId32"/>
    <p:sldMasterId id="2147483782" r:id="rId33"/>
    <p:sldMasterId id="2147483784" r:id="rId34"/>
    <p:sldMasterId id="2147483786" r:id="rId35"/>
    <p:sldMasterId id="2147483788" r:id="rId36"/>
    <p:sldMasterId id="2147483790" r:id="rId37"/>
    <p:sldMasterId id="2147483792" r:id="rId38"/>
    <p:sldMasterId id="2147483794" r:id="rId39"/>
    <p:sldMasterId id="2147483796" r:id="rId40"/>
    <p:sldMasterId id="2147483798" r:id="rId41"/>
    <p:sldMasterId id="2147483800" r:id="rId42"/>
    <p:sldMasterId id="2147483802" r:id="rId43"/>
    <p:sldMasterId id="2147483804" r:id="rId44"/>
    <p:sldMasterId id="2147483806" r:id="rId45"/>
    <p:sldMasterId id="2147483808" r:id="rId46"/>
    <p:sldMasterId id="2147483810" r:id="rId47"/>
    <p:sldMasterId id="2147483812" r:id="rId48"/>
    <p:sldMasterId id="2147483814" r:id="rId49"/>
    <p:sldMasterId id="2147483816" r:id="rId50"/>
    <p:sldMasterId id="2147483818" r:id="rId51"/>
    <p:sldMasterId id="2147483820" r:id="rId52"/>
    <p:sldMasterId id="2147483822" r:id="rId53"/>
    <p:sldMasterId id="2147483824" r:id="rId54"/>
    <p:sldMasterId id="2147483826" r:id="rId55"/>
    <p:sldMasterId id="2147483828" r:id="rId56"/>
    <p:sldMasterId id="2147483830" r:id="rId57"/>
    <p:sldMasterId id="2147483832" r:id="rId58"/>
    <p:sldMasterId id="2147483834" r:id="rId59"/>
    <p:sldMasterId id="2147483836" r:id="rId60"/>
  </p:sldMasterIdLst>
  <p:notesMasterIdLst>
    <p:notesMasterId r:id="rId67"/>
  </p:notesMasterIdLst>
  <p:handoutMasterIdLst>
    <p:handoutMasterId r:id="rId68"/>
  </p:handoutMasterIdLst>
  <p:sldIdLst>
    <p:sldId id="275" r:id="rId61"/>
    <p:sldId id="293" r:id="rId62"/>
    <p:sldId id="292" r:id="rId63"/>
    <p:sldId id="297" r:id="rId64"/>
    <p:sldId id="296" r:id="rId65"/>
    <p:sldId id="295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84" autoAdjust="0"/>
    <p:restoredTop sz="95708" autoAdjust="0"/>
  </p:normalViewPr>
  <p:slideViewPr>
    <p:cSldViewPr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3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FF443-895D-4BD5-9443-6B13B6D18795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C393-0114-434B-9C43-72182E40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D0A6-4816-F74C-94D2-770A5DE951D1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2"/>
            <a:ext cx="5607050" cy="4182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0E256-620F-0647-B036-2167265C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0E256-620F-0647-B036-2167265C8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6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7B42-2EFA-45D4-8905-5C4A32FFC3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2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029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12954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4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0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12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37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14249" y="63246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s.iastate.edu/hrs/fls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&amp; Scientific Council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858000" cy="1752600"/>
          </a:xfrm>
        </p:spPr>
        <p:txBody>
          <a:bodyPr/>
          <a:lstStyle/>
          <a:p>
            <a:r>
              <a:rPr lang="en-US" sz="2000" dirty="0" smtClean="0"/>
              <a:t>October 6, 2016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5410200" cy="2990850"/>
          </a:xfrm>
          <a:prstGeom prst="rect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1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FLSA Project Timeline – Phase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93706" cy="39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FLSA Project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All teams have met at least once.  Some teams have met multiple times.</a:t>
            </a:r>
          </a:p>
          <a:p>
            <a:pPr lvl="1"/>
            <a:r>
              <a:rPr lang="en-US" sz="2800" dirty="0" smtClean="0"/>
              <a:t>FLSA Website live </a:t>
            </a:r>
            <a:r>
              <a:rPr lang="en-US" sz="2800" dirty="0"/>
              <a:t>-</a:t>
            </a:r>
            <a:r>
              <a:rPr lang="en-US" sz="2800" dirty="0" smtClean="0"/>
              <a:t> Please continue to check in for updates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://www.hrs.iastate.edu/hrs/flsa</a:t>
            </a:r>
            <a:endParaRPr lang="en-US" sz="2400" dirty="0"/>
          </a:p>
          <a:p>
            <a:pPr lvl="1"/>
            <a:r>
              <a:rPr lang="en-US" sz="2800" dirty="0" smtClean="0"/>
              <a:t>Currently gathering info from some supervisors</a:t>
            </a:r>
          </a:p>
          <a:p>
            <a:pPr lvl="1"/>
            <a:r>
              <a:rPr lang="en-US" sz="2800" dirty="0" smtClean="0"/>
              <a:t>November </a:t>
            </a:r>
            <a:r>
              <a:rPr lang="en-US" sz="2800" dirty="0"/>
              <a:t>1 target for final communications to impacted staff/supervisors </a:t>
            </a: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55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8"/>
            <a:ext cx="7772400" cy="1143000"/>
          </a:xfrm>
        </p:spPr>
        <p:txBody>
          <a:bodyPr/>
          <a:lstStyle/>
          <a:p>
            <a:r>
              <a:rPr lang="en-US" dirty="0" smtClean="0"/>
              <a:t>Open Change and Flu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OPEN </a:t>
            </a:r>
            <a:r>
              <a:rPr lang="en-US" sz="2400" b="1" dirty="0"/>
              <a:t>CHANGE </a:t>
            </a:r>
            <a:r>
              <a:rPr lang="en-US" sz="2400" b="1" dirty="0" smtClean="0"/>
              <a:t>OPPORTUNITIES</a:t>
            </a:r>
          </a:p>
          <a:p>
            <a:pPr marL="457200" lvl="1" indent="0">
              <a:buNone/>
            </a:pPr>
            <a:r>
              <a:rPr lang="en-US" sz="2400" b="1" dirty="0"/>
              <a:t>Non-Supervisory Merit </a:t>
            </a:r>
          </a:p>
          <a:p>
            <a:pPr lvl="1"/>
            <a:r>
              <a:rPr lang="en-US" sz="2000" dirty="0"/>
              <a:t>Open change period begins October 17, 2016 at 9:00 a.m. and closes on November 18, 2016 at 5:00 p.m.</a:t>
            </a:r>
          </a:p>
          <a:p>
            <a:pPr lvl="1"/>
            <a:r>
              <a:rPr lang="en-US" sz="2000" dirty="0"/>
              <a:t>Live webcast, November 2, 2016 (9:00-10:30 a.m.) </a:t>
            </a:r>
          </a:p>
          <a:p>
            <a:pPr marL="457200" lvl="1" indent="0">
              <a:buNone/>
            </a:pPr>
            <a:r>
              <a:rPr lang="en-US" sz="2400" b="1" dirty="0"/>
              <a:t>ISU Plan</a:t>
            </a:r>
            <a:r>
              <a:rPr lang="en-US" sz="2400" dirty="0"/>
              <a:t> </a:t>
            </a:r>
            <a:r>
              <a:rPr lang="en-US" sz="2400" b="1" dirty="0" smtClean="0"/>
              <a:t>(Faculty, P&amp;S, etc.)</a:t>
            </a:r>
          </a:p>
          <a:p>
            <a:pPr lvl="1"/>
            <a:r>
              <a:rPr lang="en-US" sz="2000" dirty="0"/>
              <a:t>Open change period begins November 1, 2016 at 9:00 a.m. and closes on November 18, 2016 at 5:00 p.m.</a:t>
            </a:r>
          </a:p>
          <a:p>
            <a:pPr lvl="1"/>
            <a:r>
              <a:rPr lang="en-US" sz="2000" dirty="0"/>
              <a:t>Live webcast, November 11, 2016 (9:00-10:30 a.m.)</a:t>
            </a:r>
          </a:p>
          <a:p>
            <a:pPr marL="0" indent="0">
              <a:buNone/>
            </a:pPr>
            <a:r>
              <a:rPr lang="en-US" sz="2400" b="1" dirty="0" smtClean="0"/>
              <a:t>FLU SHOT OPPORTUNITY</a:t>
            </a:r>
          </a:p>
          <a:p>
            <a:pPr marL="0" indent="0">
              <a:buNone/>
            </a:pPr>
            <a:r>
              <a:rPr lang="en-US" sz="2000" dirty="0" smtClean="0"/>
              <a:t>Occupational </a:t>
            </a:r>
            <a:r>
              <a:rPr lang="en-US" sz="2000" dirty="0"/>
              <a:t>medicine staff will administer flu shots (while supplies last) at no cost to employees weekdays, from Oct. 10 to Oct. </a:t>
            </a:r>
            <a:r>
              <a:rPr lang="en-US" sz="2000" dirty="0" smtClean="0"/>
              <a:t>21. </a:t>
            </a:r>
            <a:r>
              <a:rPr lang="en-US" sz="2000" dirty="0"/>
              <a:t>9 </a:t>
            </a:r>
            <a:r>
              <a:rPr lang="en-US" sz="2000" dirty="0" smtClean="0"/>
              <a:t>a.m. to 4 </a:t>
            </a:r>
            <a:r>
              <a:rPr lang="en-US" sz="2000" dirty="0"/>
              <a:t>p.m., 205 Technical and Administrative Services Facility). </a:t>
            </a:r>
            <a:r>
              <a:rPr lang="en-US" sz="2000" dirty="0" smtClean="0"/>
              <a:t> Please bring </a:t>
            </a:r>
            <a:r>
              <a:rPr lang="en-US" sz="2000" dirty="0"/>
              <a:t>your ISU ID card to the </a:t>
            </a:r>
            <a:r>
              <a:rPr lang="en-US" sz="2000" dirty="0" smtClean="0"/>
              <a:t>clinic</a:t>
            </a:r>
            <a:r>
              <a:rPr lang="en-US" sz="2000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056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Lactation </a:t>
            </a:r>
            <a:r>
              <a:rPr lang="en-US" b="1" dirty="0" smtClean="0"/>
              <a:t>Spaces Receive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114800"/>
          </a:xfrm>
        </p:spPr>
        <p:txBody>
          <a:bodyPr/>
          <a:lstStyle/>
          <a:p>
            <a:r>
              <a:rPr lang="en-US" sz="2000" dirty="0" smtClean="0"/>
              <a:t>Last </a:t>
            </a:r>
            <a:r>
              <a:rPr lang="en-US" sz="2000" dirty="0"/>
              <a:t>spring, employees from university human resources (UHR) and facilities planning and management (FPM) began to outline a coordinated approach to improve the lactation spaces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Over </a:t>
            </a:r>
            <a:r>
              <a:rPr lang="en-US" sz="2000" dirty="0"/>
              <a:t>the summer, FPM managed remodeling efforts for half of the university's </a:t>
            </a:r>
            <a:r>
              <a:rPr lang="en-US" sz="2000" dirty="0" smtClean="0"/>
              <a:t>18 permanent lactation spaces. </a:t>
            </a:r>
            <a:r>
              <a:rPr lang="en-US" sz="2000" dirty="0"/>
              <a:t>The unit also provided $32,000 to create a new lactation </a:t>
            </a:r>
            <a:r>
              <a:rPr lang="en-US" sz="2000" dirty="0" smtClean="0"/>
              <a:t>space </a:t>
            </a:r>
            <a:r>
              <a:rPr lang="en-US" sz="2000" dirty="0"/>
              <a:t>in </a:t>
            </a:r>
            <a:r>
              <a:rPr lang="en-US" sz="2000" dirty="0" err="1"/>
              <a:t>Atanasoff</a:t>
            </a:r>
            <a:r>
              <a:rPr lang="en-US" sz="2000" dirty="0"/>
              <a:t> Hall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addition, FPM added many U.S. Department of Labor (DOL) standards to the rooms, including an electrical outlet, chair, table, privacy curtain or door, and made sure they were compliant with the </a:t>
            </a:r>
            <a:r>
              <a:rPr lang="en-US" sz="2000" dirty="0" smtClean="0"/>
              <a:t>Americans with Disabilities Act. </a:t>
            </a:r>
          </a:p>
          <a:p>
            <a:r>
              <a:rPr lang="en-US" sz="2000" dirty="0" smtClean="0"/>
              <a:t>Guidelines </a:t>
            </a:r>
            <a:r>
              <a:rPr lang="en-US" sz="2000" dirty="0"/>
              <a:t>for lactation spaces, including what unit or units will be responsible for </a:t>
            </a:r>
            <a:r>
              <a:rPr lang="en-US" sz="2000" dirty="0" smtClean="0"/>
              <a:t>ongoing </a:t>
            </a:r>
            <a:r>
              <a:rPr lang="en-US" sz="2000" dirty="0"/>
              <a:t>administration and </a:t>
            </a:r>
            <a:r>
              <a:rPr lang="en-US" sz="2000" dirty="0" smtClean="0"/>
              <a:t>funding are </a:t>
            </a:r>
            <a:r>
              <a:rPr lang="en-US" sz="2000" dirty="0"/>
              <a:t>in the works within UHR and FPM.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plan for adding more spaces on campus also is being developed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0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036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4665</TotalTime>
  <Words>363</Words>
  <Application>Microsoft Office PowerPoint</Application>
  <PresentationFormat>On-screen Show (4:3)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60</vt:i4>
      </vt:variant>
      <vt:variant>
        <vt:lpstr>Slide Titles</vt:lpstr>
      </vt:variant>
      <vt:variant>
        <vt:i4>6</vt:i4>
      </vt:variant>
    </vt:vector>
  </HeadingPairs>
  <TitlesOfParts>
    <vt:vector size="71" baseType="lpstr">
      <vt:lpstr>Calibri</vt:lpstr>
      <vt:lpstr>Times</vt:lpstr>
      <vt:lpstr>Times New Roman</vt:lpstr>
      <vt:lpstr>Univers 65 Bold</vt:lpstr>
      <vt:lpstr>Univers 67 CondensedBold</vt:lpstr>
      <vt:lpstr>Theme1</vt:lpstr>
      <vt:lpstr>ISU_VisualID_PPT</vt:lpstr>
      <vt:lpstr>1_ISU_VisualID_PPT</vt:lpstr>
      <vt:lpstr>2_ISU_VisualID_PPT</vt:lpstr>
      <vt:lpstr>3_ISU_VisualID_PPT</vt:lpstr>
      <vt:lpstr>4_ISU_VisualID_PPT</vt:lpstr>
      <vt:lpstr>5_ISU_VisualID_PPT</vt:lpstr>
      <vt:lpstr>6_ISU_VisualID_PPT</vt:lpstr>
      <vt:lpstr>7_ISU_VisualID_PPT</vt:lpstr>
      <vt:lpstr>8_ISU_VisualID_PPT</vt:lpstr>
      <vt:lpstr>9_ISU_VisualID_PPT</vt:lpstr>
      <vt:lpstr>10_ISU_VisualID_PPT</vt:lpstr>
      <vt:lpstr>11_ISU_VisualID_PPT</vt:lpstr>
      <vt:lpstr>12_ISU_VisualID_PPT</vt:lpstr>
      <vt:lpstr>13_ISU_VisualID_PPT</vt:lpstr>
      <vt:lpstr>14_ISU_VisualID_PPT</vt:lpstr>
      <vt:lpstr>15_ISU_VisualID_PPT</vt:lpstr>
      <vt:lpstr>16_ISU_VisualID_PPT</vt:lpstr>
      <vt:lpstr>17_ISU_VisualID_PPT</vt:lpstr>
      <vt:lpstr>18_ISU_VisualID_PPT</vt:lpstr>
      <vt:lpstr>19_ISU_VisualID_PPT</vt:lpstr>
      <vt:lpstr>20_ISU_VisualID_PPT</vt:lpstr>
      <vt:lpstr>21_ISU_VisualID_PPT</vt:lpstr>
      <vt:lpstr>22_ISU_VisualID_PPT</vt:lpstr>
      <vt:lpstr>23_ISU_VisualID_PPT</vt:lpstr>
      <vt:lpstr>24_ISU_VisualID_PPT</vt:lpstr>
      <vt:lpstr>25_ISU_VisualID_PPT</vt:lpstr>
      <vt:lpstr>26_ISU_VisualID_PPT</vt:lpstr>
      <vt:lpstr>27_ISU_VisualID_PPT</vt:lpstr>
      <vt:lpstr>28_ISU_VisualID_PPT</vt:lpstr>
      <vt:lpstr>29_ISU_VisualID_PPT</vt:lpstr>
      <vt:lpstr>30_ISU_VisualID_PPT</vt:lpstr>
      <vt:lpstr>31_ISU_VisualID_PPT</vt:lpstr>
      <vt:lpstr>32_ISU_VisualID_PPT</vt:lpstr>
      <vt:lpstr>33_ISU_VisualID_PPT</vt:lpstr>
      <vt:lpstr>34_ISU_VisualID_PPT</vt:lpstr>
      <vt:lpstr>35_ISU_VisualID_PPT</vt:lpstr>
      <vt:lpstr>36_ISU_VisualID_PPT</vt:lpstr>
      <vt:lpstr>37_ISU_VisualID_PPT</vt:lpstr>
      <vt:lpstr>38_ISU_VisualID_PPT</vt:lpstr>
      <vt:lpstr>39_ISU_VisualID_PPT</vt:lpstr>
      <vt:lpstr>40_ISU_VisualID_PPT</vt:lpstr>
      <vt:lpstr>41_ISU_VisualID_PPT</vt:lpstr>
      <vt:lpstr>42_ISU_VisualID_PPT</vt:lpstr>
      <vt:lpstr>43_ISU_VisualID_PPT</vt:lpstr>
      <vt:lpstr>44_ISU_VisualID_PPT</vt:lpstr>
      <vt:lpstr>45_ISU_VisualID_PPT</vt:lpstr>
      <vt:lpstr>46_ISU_VisualID_PPT</vt:lpstr>
      <vt:lpstr>47_ISU_VisualID_PPT</vt:lpstr>
      <vt:lpstr>48_ISU_VisualID_PPT</vt:lpstr>
      <vt:lpstr>49_ISU_VisualID_PPT</vt:lpstr>
      <vt:lpstr>50_ISU_VisualID_PPT</vt:lpstr>
      <vt:lpstr>51_ISU_VisualID_PPT</vt:lpstr>
      <vt:lpstr>52_ISU_VisualID_PPT</vt:lpstr>
      <vt:lpstr>53_ISU_VisualID_PPT</vt:lpstr>
      <vt:lpstr>54_ISU_VisualID_PPT</vt:lpstr>
      <vt:lpstr>55_ISU_VisualID_PPT</vt:lpstr>
      <vt:lpstr>56_ISU_VisualID_PPT</vt:lpstr>
      <vt:lpstr>57_ISU_VisualID_PPT</vt:lpstr>
      <vt:lpstr>58_ISU_VisualID_PPT</vt:lpstr>
      <vt:lpstr>Professional &amp; Scientific Council Update</vt:lpstr>
      <vt:lpstr>FLSA Project Timeline – Phase 1</vt:lpstr>
      <vt:lpstr>FLSA Project Overview </vt:lpstr>
      <vt:lpstr>Open Change and Flu Shots</vt:lpstr>
      <vt:lpstr>Lactation Spaces Receive Updates</vt:lpstr>
      <vt:lpstr>Questions and Comments</vt:lpstr>
    </vt:vector>
  </TitlesOfParts>
  <Company>ITSSCCM1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rlapplet</dc:creator>
  <cp:lastModifiedBy>Gruhn, Melissa S [CHEM]</cp:lastModifiedBy>
  <cp:revision>205</cp:revision>
  <cp:lastPrinted>2016-08-31T17:37:25Z</cp:lastPrinted>
  <dcterms:created xsi:type="dcterms:W3CDTF">2013-10-11T14:36:34Z</dcterms:created>
  <dcterms:modified xsi:type="dcterms:W3CDTF">2016-10-31T14:19:28Z</dcterms:modified>
</cp:coreProperties>
</file>