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10880"/>
            <a:ext cx="9144000" cy="44712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4165" y="5096607"/>
            <a:ext cx="7795758" cy="1097085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0725" y="633416"/>
            <a:ext cx="7931119" cy="2432426"/>
          </a:xfrm>
        </p:spPr>
        <p:txBody>
          <a:bodyPr anchor="b">
            <a:normAutofit/>
          </a:bodyPr>
          <a:lstStyle>
            <a:lvl1pPr algn="ctr">
              <a:defRPr sz="4400"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79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904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730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7329" y="159569"/>
            <a:ext cx="8477693" cy="627240"/>
          </a:xfrm>
        </p:spPr>
        <p:txBody>
          <a:bodyPr/>
          <a:lstStyle>
            <a:lvl1pPr>
              <a:defRPr cap="none" baseline="0">
                <a:solidFill>
                  <a:srgbClr val="FF0000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329" y="786810"/>
            <a:ext cx="8477693" cy="4638864"/>
          </a:xfrm>
        </p:spPr>
        <p:txBody>
          <a:bodyPr/>
          <a:lstStyle>
            <a:lvl1pPr marL="227013" indent="-227013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Arial" panose="020B0604020202020204" pitchFamily="34" charset="0"/>
              <a:buChar char="•"/>
              <a:defRPr sz="2800" b="1"/>
            </a:lvl1pPr>
            <a:lvl2pPr marL="227013" indent="-227013">
              <a:lnSpc>
                <a:spcPct val="100000"/>
              </a:lnSpc>
              <a:spcBef>
                <a:spcPts val="0"/>
              </a:spcBef>
              <a:buClr>
                <a:srgbClr val="FF0000"/>
              </a:buClr>
              <a:defRPr sz="2800" b="1"/>
            </a:lvl2pPr>
            <a:lvl3pPr marL="630238" indent="-284163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Arial" panose="020B0604020202020204" pitchFamily="34" charset="0"/>
              <a:buChar char="–"/>
              <a:defRPr sz="2800"/>
            </a:lvl3pPr>
            <a:lvl4pPr marL="857250" indent="-228600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buFont typeface="Wingdings" panose="05000000000000000000" pitchFamily="2" charset="2"/>
              <a:buChar char="§"/>
              <a:defRPr sz="2400"/>
            </a:lvl4pPr>
            <a:lvl5pPr marL="1084263" indent="-228600">
              <a:lnSpc>
                <a:spcPct val="100000"/>
              </a:lnSpc>
              <a:spcBef>
                <a:spcPts val="50"/>
              </a:spcBef>
              <a:buClr>
                <a:srgbClr val="FF0000"/>
              </a:buClr>
              <a:defRPr sz="2000"/>
            </a:lvl5pPr>
            <a:lvl6pPr marL="1254125" indent="-228600">
              <a:spcBef>
                <a:spcPts val="50"/>
              </a:spcBef>
              <a:defRPr sz="2000"/>
            </a:lvl6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17342"/>
            <a:ext cx="9144000" cy="840658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29" y="6107586"/>
            <a:ext cx="4667871" cy="66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02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55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91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97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000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749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30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12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6196C-906A-423F-A707-8667F21D3B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C92AA-6661-42A2-9AE4-3EBD930698E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950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council.iastate.ed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AGENDA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329" y="786810"/>
            <a:ext cx="8477693" cy="510815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3300" dirty="0" smtClean="0"/>
              <a:t>Awards Committee Report</a:t>
            </a:r>
          </a:p>
          <a:p>
            <a:pPr marL="0" indent="0">
              <a:lnSpc>
                <a:spcPct val="110000"/>
              </a:lnSpc>
              <a:buNone/>
            </a:pPr>
            <a:endParaRPr lang="en-US" dirty="0" smtClean="0"/>
          </a:p>
          <a:p>
            <a:r>
              <a:rPr lang="en-US" dirty="0"/>
              <a:t>Professional </a:t>
            </a:r>
            <a:r>
              <a:rPr lang="en-US" dirty="0" smtClean="0"/>
              <a:t>&amp; </a:t>
            </a:r>
            <a:r>
              <a:rPr lang="en-US" dirty="0"/>
              <a:t>Scientific Council CYtation </a:t>
            </a:r>
            <a:r>
              <a:rPr lang="en-US" dirty="0" smtClean="0"/>
              <a:t>Awards </a:t>
            </a:r>
          </a:p>
          <a:p>
            <a:pPr lvl="2"/>
            <a:r>
              <a:rPr lang="en-US" dirty="0" smtClean="0"/>
              <a:t>Accepting nominations</a:t>
            </a:r>
          </a:p>
          <a:p>
            <a:pPr lvl="2"/>
            <a:r>
              <a:rPr lang="en-US" b="1" dirty="0" smtClean="0"/>
              <a:t>Deadline Dec. 1!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1">
              <a:tabLst>
                <a:tab pos="1200150" algn="l"/>
              </a:tabLst>
            </a:pPr>
            <a:r>
              <a:rPr lang="en-US" dirty="0"/>
              <a:t>Nominate a P&amp;S colleague for </a:t>
            </a:r>
            <a:r>
              <a:rPr lang="en-US" dirty="0" smtClean="0"/>
              <a:t>one of the following awards:</a:t>
            </a:r>
            <a:endParaRPr lang="en-US" dirty="0"/>
          </a:p>
          <a:p>
            <a:pPr lvl="2">
              <a:lnSpc>
                <a:spcPct val="110000"/>
              </a:lnSpc>
              <a:tabLst>
                <a:tab pos="5029200" algn="l"/>
              </a:tabLst>
            </a:pPr>
            <a:r>
              <a:rPr lang="en-US" dirty="0" smtClean="0"/>
              <a:t>CYtation</a:t>
            </a:r>
            <a:endParaRPr lang="en-US" dirty="0"/>
          </a:p>
          <a:p>
            <a:pPr lvl="2">
              <a:lnSpc>
                <a:spcPct val="110000"/>
              </a:lnSpc>
              <a:tabLst>
                <a:tab pos="5029200" algn="l"/>
              </a:tabLst>
            </a:pPr>
            <a:r>
              <a:rPr lang="en-US" dirty="0" smtClean="0"/>
              <a:t>Woodin </a:t>
            </a:r>
            <a:r>
              <a:rPr lang="en-US" dirty="0"/>
              <a:t>CYtation</a:t>
            </a:r>
          </a:p>
          <a:p>
            <a:pPr lvl="2">
              <a:lnSpc>
                <a:spcPct val="110000"/>
              </a:lnSpc>
              <a:tabLst>
                <a:tab pos="5029200" algn="l"/>
              </a:tabLst>
            </a:pPr>
            <a:r>
              <a:rPr lang="en-US" dirty="0" smtClean="0"/>
              <a:t>Team </a:t>
            </a:r>
            <a:r>
              <a:rPr lang="en-US" dirty="0"/>
              <a:t>CYtation</a:t>
            </a:r>
          </a:p>
          <a:p>
            <a:pPr lvl="2">
              <a:lnSpc>
                <a:spcPct val="110000"/>
              </a:lnSpc>
              <a:tabLst>
                <a:tab pos="5029200" algn="l"/>
              </a:tabLst>
            </a:pPr>
            <a:r>
              <a:rPr lang="en-US" dirty="0" smtClean="0"/>
              <a:t>Outstanding </a:t>
            </a:r>
            <a:r>
              <a:rPr lang="en-US" dirty="0"/>
              <a:t>New Professional </a:t>
            </a:r>
            <a:r>
              <a:rPr lang="en-US" dirty="0" smtClean="0"/>
              <a:t>&amp; </a:t>
            </a:r>
            <a:r>
              <a:rPr lang="en-US" dirty="0"/>
              <a:t>Scientific </a:t>
            </a:r>
            <a:r>
              <a:rPr lang="en-US" dirty="0" smtClean="0"/>
              <a:t>Council Member </a:t>
            </a:r>
            <a:r>
              <a:rPr lang="en-US" dirty="0"/>
              <a:t>CYtation </a:t>
            </a:r>
            <a:endParaRPr lang="en-US" dirty="0" smtClean="0"/>
          </a:p>
          <a:p>
            <a:pPr lvl="2">
              <a:lnSpc>
                <a:spcPct val="110000"/>
              </a:lnSpc>
              <a:tabLst>
                <a:tab pos="5029200" algn="l"/>
              </a:tabLst>
            </a:pPr>
            <a:endParaRPr lang="en-US" dirty="0" smtClean="0"/>
          </a:p>
          <a:p>
            <a:pPr lvl="1">
              <a:lnSpc>
                <a:spcPct val="110000"/>
              </a:lnSpc>
              <a:tabLst>
                <a:tab pos="5029200" algn="l"/>
              </a:tabLst>
            </a:pPr>
            <a:r>
              <a:rPr lang="en-US" dirty="0"/>
              <a:t>Details: </a:t>
            </a:r>
            <a:r>
              <a:rPr lang="en-US" dirty="0" smtClean="0">
                <a:hlinkClick r:id="rId2"/>
              </a:rPr>
              <a:t>www.pscouncil.iastate.edu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172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AGENDA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329" y="786810"/>
            <a:ext cx="8477693" cy="510815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 smtClean="0"/>
              <a:t>Awards Committee Report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200" dirty="0" smtClean="0"/>
          </a:p>
          <a:p>
            <a:pPr>
              <a:lnSpc>
                <a:spcPct val="110000"/>
              </a:lnSpc>
            </a:pPr>
            <a:r>
              <a:rPr lang="en-US" sz="2400" dirty="0"/>
              <a:t>P&amp;S Staff </a:t>
            </a:r>
            <a:r>
              <a:rPr lang="en-US" sz="2400" dirty="0" smtClean="0"/>
              <a:t>Spotlights</a:t>
            </a:r>
          </a:p>
          <a:p>
            <a:pPr lvl="2">
              <a:lnSpc>
                <a:spcPct val="110000"/>
              </a:lnSpc>
            </a:pPr>
            <a:r>
              <a:rPr lang="en-US" sz="2400" b="0" dirty="0" smtClean="0"/>
              <a:t>Tonia </a:t>
            </a:r>
            <a:r>
              <a:rPr lang="en-US" sz="2400" b="0" dirty="0"/>
              <a:t>Baxter, </a:t>
            </a:r>
            <a:r>
              <a:rPr lang="en-US" sz="2400" dirty="0"/>
              <a:t>a</a:t>
            </a:r>
            <a:r>
              <a:rPr lang="en-US" sz="2400" b="0" dirty="0" smtClean="0"/>
              <a:t>dviser in Chemical </a:t>
            </a:r>
            <a:r>
              <a:rPr lang="en-US" sz="2400" b="0" dirty="0"/>
              <a:t>&amp; Biological </a:t>
            </a:r>
            <a:r>
              <a:rPr lang="en-US" sz="2400" b="0" dirty="0" smtClean="0"/>
              <a:t>Engineering</a:t>
            </a:r>
          </a:p>
          <a:p>
            <a:pPr lvl="2">
              <a:lnSpc>
                <a:spcPct val="110000"/>
              </a:lnSpc>
            </a:pPr>
            <a:r>
              <a:rPr lang="en-US" sz="2400" dirty="0" smtClean="0"/>
              <a:t>#</a:t>
            </a:r>
            <a:r>
              <a:rPr lang="en-US" sz="2400" dirty="0"/>
              <a:t>highlightingisustaff </a:t>
            </a:r>
            <a:endParaRPr lang="en-US" sz="2400" b="0" dirty="0" smtClean="0"/>
          </a:p>
          <a:p>
            <a:pPr marL="346075" lvl="2" indent="0">
              <a:lnSpc>
                <a:spcPct val="110000"/>
              </a:lnSpc>
              <a:buNone/>
            </a:pPr>
            <a:endParaRPr lang="en-US" sz="2400" dirty="0" smtClean="0"/>
          </a:p>
          <a:p>
            <a:pPr marL="285750" lvl="1" indent="-342900">
              <a:lnSpc>
                <a:spcPct val="110000"/>
              </a:lnSpc>
            </a:pPr>
            <a:r>
              <a:rPr lang="en-US" sz="2400" dirty="0" smtClean="0"/>
              <a:t>University Awards</a:t>
            </a:r>
          </a:p>
          <a:p>
            <a:pPr marL="688975" lvl="2" indent="-342900">
              <a:lnSpc>
                <a:spcPct val="110000"/>
              </a:lnSpc>
            </a:pPr>
            <a:r>
              <a:rPr lang="en-US" sz="2400" dirty="0" smtClean="0"/>
              <a:t>College Deadlines:</a:t>
            </a:r>
          </a:p>
          <a:p>
            <a:pPr marL="915987" lvl="3" indent="-342900">
              <a:lnSpc>
                <a:spcPct val="110000"/>
              </a:lnSpc>
            </a:pPr>
            <a:r>
              <a:rPr lang="en-US" sz="2000" dirty="0"/>
              <a:t>Agriculture </a:t>
            </a:r>
            <a:r>
              <a:rPr lang="en-US" sz="2000" dirty="0" smtClean="0"/>
              <a:t>&amp; </a:t>
            </a:r>
            <a:r>
              <a:rPr lang="en-US" sz="2000" dirty="0"/>
              <a:t>Life </a:t>
            </a:r>
            <a:r>
              <a:rPr lang="en-US" sz="2000" dirty="0" smtClean="0"/>
              <a:t>Sciences: Nov. </a:t>
            </a:r>
            <a:r>
              <a:rPr lang="en-US" sz="2000" dirty="0"/>
              <a:t>15 </a:t>
            </a:r>
            <a:endParaRPr lang="en-US" sz="2000" dirty="0" smtClean="0"/>
          </a:p>
          <a:p>
            <a:pPr marL="915987" lvl="3" indent="-342900">
              <a:lnSpc>
                <a:spcPct val="110000"/>
              </a:lnSpc>
            </a:pPr>
            <a:r>
              <a:rPr lang="en-US" sz="2000" dirty="0" smtClean="0"/>
              <a:t>Business: Dec. 19</a:t>
            </a:r>
          </a:p>
          <a:p>
            <a:pPr marL="915987" lvl="3" indent="-342900">
              <a:lnSpc>
                <a:spcPct val="110000"/>
              </a:lnSpc>
            </a:pPr>
            <a:r>
              <a:rPr lang="en-US" sz="2000" dirty="0" smtClean="0"/>
              <a:t>Design: Dec. 14</a:t>
            </a:r>
          </a:p>
          <a:p>
            <a:pPr marL="688975" lvl="2" indent="-342900">
              <a:lnSpc>
                <a:spcPct val="110000"/>
              </a:lnSpc>
            </a:pPr>
            <a:r>
              <a:rPr lang="en-US" sz="2400" dirty="0" smtClean="0"/>
              <a:t>Final deadline </a:t>
            </a:r>
            <a:r>
              <a:rPr lang="en-US" sz="2400" dirty="0"/>
              <a:t>February 10, </a:t>
            </a:r>
            <a:r>
              <a:rPr lang="en-US" sz="2400" dirty="0" smtClean="0"/>
              <a:t>2017</a:t>
            </a:r>
            <a:endParaRPr lang="en-US" sz="2000" dirty="0"/>
          </a:p>
          <a:p>
            <a:pPr marL="688975" lvl="2" indent="-342900">
              <a:lnSpc>
                <a:spcPct val="110000"/>
              </a:lnSpc>
            </a:pPr>
            <a:r>
              <a:rPr lang="en-US" sz="2400" dirty="0" smtClean="0"/>
              <a:t>More information via Senior VP </a:t>
            </a:r>
            <a:r>
              <a:rPr lang="en-US" sz="2400" dirty="0"/>
              <a:t>and </a:t>
            </a:r>
            <a:r>
              <a:rPr lang="en-US" sz="2400" dirty="0" smtClean="0"/>
              <a:t>Provost’s website</a:t>
            </a:r>
            <a:endParaRPr lang="en-US" sz="2400" dirty="0"/>
          </a:p>
          <a:p>
            <a:pPr marL="0" indent="0">
              <a:lnSpc>
                <a:spcPct val="110000"/>
              </a:lnSpc>
              <a:buNone/>
            </a:pP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26300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78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Wingdings</vt:lpstr>
      <vt:lpstr>2_Office Theme</vt:lpstr>
      <vt:lpstr>AGENDA (Continued)</vt:lpstr>
      <vt:lpstr>AGENDA (Continued)</vt:lpstr>
    </vt:vector>
  </TitlesOfParts>
  <Company>Iowa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(Continued)</dc:title>
  <dc:creator>Bell, Jessica M [NREM]</dc:creator>
  <cp:lastModifiedBy>Gruhn, Melissa S [CHEM]</cp:lastModifiedBy>
  <cp:revision>12</cp:revision>
  <dcterms:created xsi:type="dcterms:W3CDTF">2016-10-27T12:37:52Z</dcterms:created>
  <dcterms:modified xsi:type="dcterms:W3CDTF">2016-11-21T03:28:36Z</dcterms:modified>
</cp:coreProperties>
</file>