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6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10880"/>
            <a:ext cx="9144000" cy="44712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4165" y="5096607"/>
            <a:ext cx="7795758" cy="1097085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0725" y="633416"/>
            <a:ext cx="7931119" cy="2432426"/>
          </a:xfrm>
        </p:spPr>
        <p:txBody>
          <a:bodyPr anchor="b">
            <a:normAutofit/>
          </a:bodyPr>
          <a:lstStyle>
            <a:lvl1pPr algn="ctr">
              <a:defRPr sz="4400"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792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196C-906A-423F-A707-8667F21D3B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2AA-6661-42A2-9AE4-3EBD930698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904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196C-906A-423F-A707-8667F21D3B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2AA-6661-42A2-9AE4-3EBD930698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730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7329" y="159569"/>
            <a:ext cx="8477693" cy="627240"/>
          </a:xfrm>
        </p:spPr>
        <p:txBody>
          <a:bodyPr/>
          <a:lstStyle>
            <a:lvl1pPr>
              <a:defRPr cap="none" baseline="0">
                <a:solidFill>
                  <a:srgbClr val="FF0000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329" y="786810"/>
            <a:ext cx="8477693" cy="4638864"/>
          </a:xfrm>
        </p:spPr>
        <p:txBody>
          <a:bodyPr/>
          <a:lstStyle>
            <a:lvl1pPr marL="227013" indent="-227013">
              <a:lnSpc>
                <a:spcPct val="100000"/>
              </a:lnSpc>
              <a:spcBef>
                <a:spcPts val="50"/>
              </a:spcBef>
              <a:buClr>
                <a:srgbClr val="FF0000"/>
              </a:buClr>
              <a:buFont typeface="Arial" panose="020B0604020202020204" pitchFamily="34" charset="0"/>
              <a:buChar char="•"/>
              <a:defRPr sz="2800" b="1"/>
            </a:lvl1pPr>
            <a:lvl2pPr marL="227013" indent="-227013"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  <a:defRPr sz="2800" b="1"/>
            </a:lvl2pPr>
            <a:lvl3pPr marL="630238" indent="-284163">
              <a:lnSpc>
                <a:spcPct val="100000"/>
              </a:lnSpc>
              <a:spcBef>
                <a:spcPts val="5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800"/>
            </a:lvl3pPr>
            <a:lvl4pPr marL="857250" indent="-228600">
              <a:lnSpc>
                <a:spcPct val="100000"/>
              </a:lnSpc>
              <a:spcBef>
                <a:spcPts val="5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 sz="2400"/>
            </a:lvl4pPr>
            <a:lvl5pPr marL="1084263" indent="-228600">
              <a:lnSpc>
                <a:spcPct val="100000"/>
              </a:lnSpc>
              <a:spcBef>
                <a:spcPts val="50"/>
              </a:spcBef>
              <a:buClr>
                <a:srgbClr val="FF0000"/>
              </a:buClr>
              <a:defRPr sz="2000"/>
            </a:lvl5pPr>
            <a:lvl6pPr marL="1254125" indent="-228600">
              <a:spcBef>
                <a:spcPts val="50"/>
              </a:spcBef>
              <a:defRPr sz="2000"/>
            </a:lvl6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17342"/>
            <a:ext cx="9144000" cy="840658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29" y="6107586"/>
            <a:ext cx="4667871" cy="66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027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196C-906A-423F-A707-8667F21D3B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2AA-6661-42A2-9AE4-3EBD930698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556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196C-906A-423F-A707-8667F21D3B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2AA-6661-42A2-9AE4-3EBD930698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918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196C-906A-423F-A707-8667F21D3B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2AA-6661-42A2-9AE4-3EBD930698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97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196C-906A-423F-A707-8667F21D3B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2AA-6661-42A2-9AE4-3EBD930698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000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196C-906A-423F-A707-8667F21D3B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2AA-6661-42A2-9AE4-3EBD930698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749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196C-906A-423F-A707-8667F21D3B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2AA-6661-42A2-9AE4-3EBD930698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308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196C-906A-423F-A707-8667F21D3B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2AA-6661-42A2-9AE4-3EBD930698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12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6196C-906A-423F-A707-8667F21D3B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C92AA-6661-42A2-9AE4-3EBD930698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950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tudley@iastate.edu" TargetMode="External"/><Relationship Id="rId2" Type="http://schemas.openxmlformats.org/officeDocument/2006/relationships/hyperlink" Target="mailto:pands-cb@iastate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AGENDA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Compensation &amp; Benefits Committee Report</a:t>
            </a:r>
          </a:p>
          <a:p>
            <a:pPr>
              <a:lnSpc>
                <a:spcPct val="110000"/>
              </a:lnSpc>
              <a:tabLst>
                <a:tab pos="5029200" algn="l"/>
              </a:tabLst>
            </a:pPr>
            <a:r>
              <a:rPr lang="en-US" dirty="0" smtClean="0"/>
              <a:t>Professional and Scientific Council’s Initiative:</a:t>
            </a:r>
          </a:p>
          <a:p>
            <a:pPr lvl="2">
              <a:lnSpc>
                <a:spcPct val="110000"/>
              </a:lnSpc>
              <a:tabLst>
                <a:tab pos="5029200" algn="l"/>
              </a:tabLst>
            </a:pPr>
            <a:r>
              <a:rPr lang="en-US" b="1" dirty="0"/>
              <a:t>The Iowa State University Professional and Scientific Council </a:t>
            </a:r>
            <a:r>
              <a:rPr lang="en-US" b="1" i="1" dirty="0"/>
              <a:t>recommends policies and procedures </a:t>
            </a:r>
            <a:r>
              <a:rPr lang="en-US" b="1" dirty="0"/>
              <a:t>to the administration that benefit Professional and Scientific employees and assists in fulfilling the mission of Iowa State University</a:t>
            </a:r>
            <a:r>
              <a:rPr lang="en-US" b="1" dirty="0" smtClean="0"/>
              <a:t>.</a:t>
            </a:r>
          </a:p>
          <a:p>
            <a:pPr marL="346075" lvl="2" indent="0">
              <a:lnSpc>
                <a:spcPct val="110000"/>
              </a:lnSpc>
              <a:buNone/>
              <a:tabLst>
                <a:tab pos="5029200" algn="l"/>
              </a:tabLst>
            </a:pPr>
            <a:endParaRPr lang="en-US" dirty="0" smtClean="0"/>
          </a:p>
          <a:p>
            <a:pPr>
              <a:lnSpc>
                <a:spcPct val="110000"/>
              </a:lnSpc>
              <a:tabLst>
                <a:tab pos="5029200" algn="l"/>
              </a:tabLst>
            </a:pPr>
            <a:r>
              <a:rPr lang="en-US" dirty="0" smtClean="0"/>
              <a:t>Chair of the C&amp;B Committee belongs to the University Benefits Committee (UBC) and is the Professional and Scientific Council representative on this committee.</a:t>
            </a:r>
          </a:p>
          <a:p>
            <a:pPr lvl="2">
              <a:lnSpc>
                <a:spcPct val="110000"/>
              </a:lnSpc>
              <a:tabLst>
                <a:tab pos="5029200" algn="l"/>
              </a:tabLst>
            </a:pPr>
            <a:r>
              <a:rPr lang="en-US" dirty="0" smtClean="0"/>
              <a:t>The UBC advises the university through the university’s Chief Financial Officer regarding all matters related to the employee benefit programs.</a:t>
            </a:r>
          </a:p>
          <a:p>
            <a:pPr lvl="2">
              <a:lnSpc>
                <a:spcPct val="110000"/>
              </a:lnSpc>
              <a:tabLst>
                <a:tab pos="5029200" algn="l"/>
              </a:tabLst>
            </a:pPr>
            <a:r>
              <a:rPr lang="en-US" dirty="0" smtClean="0"/>
              <a:t>October Meeting Key points</a:t>
            </a:r>
          </a:p>
          <a:p>
            <a:pPr lvl="3">
              <a:lnSpc>
                <a:spcPct val="110000"/>
              </a:lnSpc>
              <a:tabLst>
                <a:tab pos="5029200" algn="l"/>
              </a:tabLst>
            </a:pPr>
            <a:r>
              <a:rPr lang="en-US" dirty="0" smtClean="0"/>
              <a:t>Approved motions recommending no Premium Rate increase for active plan participants for 2017.</a:t>
            </a:r>
          </a:p>
          <a:p>
            <a:pPr lvl="3">
              <a:lnSpc>
                <a:spcPct val="110000"/>
              </a:lnSpc>
              <a:tabLst>
                <a:tab pos="5029200" algn="l"/>
              </a:tabLst>
            </a:pPr>
            <a:r>
              <a:rPr lang="en-US" dirty="0" smtClean="0"/>
              <a:t>Approved </a:t>
            </a:r>
            <a:r>
              <a:rPr lang="en-US" dirty="0"/>
              <a:t>motions recommending no Premium Rate increase for retirees for 2017</a:t>
            </a:r>
            <a:r>
              <a:rPr lang="en-US" dirty="0" smtClean="0"/>
              <a:t>.</a:t>
            </a:r>
          </a:p>
          <a:p>
            <a:pPr lvl="3">
              <a:lnSpc>
                <a:spcPct val="110000"/>
              </a:lnSpc>
              <a:tabLst>
                <a:tab pos="5029200" algn="l"/>
              </a:tabLst>
            </a:pPr>
            <a:r>
              <a:rPr lang="en-US" dirty="0" smtClean="0"/>
              <a:t>Approved motions recommending increased benefit for </a:t>
            </a:r>
            <a:r>
              <a:rPr lang="en-US" dirty="0" err="1" smtClean="0"/>
              <a:t>Avesis</a:t>
            </a:r>
            <a:r>
              <a:rPr lang="en-US" dirty="0" smtClean="0"/>
              <a:t> voluntary eye insurance with a slight decrease in cost to employees.</a:t>
            </a:r>
          </a:p>
        </p:txBody>
      </p:sp>
    </p:spTree>
    <p:extLst>
      <p:ext uri="{BB962C8B-B14F-4D97-AF65-F5344CB8AC3E}">
        <p14:creationId xmlns:p14="http://schemas.microsoft.com/office/powerpoint/2010/main" val="76172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AGENDA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2">
              <a:lnSpc>
                <a:spcPct val="110000"/>
              </a:lnSpc>
              <a:tabLst>
                <a:tab pos="5029200" algn="l"/>
              </a:tabLst>
            </a:pPr>
            <a:r>
              <a:rPr lang="en-US" dirty="0"/>
              <a:t>November Meeting </a:t>
            </a:r>
            <a:r>
              <a:rPr lang="en-US" dirty="0" smtClean="0"/>
              <a:t>Key points</a:t>
            </a:r>
            <a:endParaRPr lang="en-US" dirty="0"/>
          </a:p>
          <a:p>
            <a:pPr lvl="3">
              <a:lnSpc>
                <a:spcPct val="110000"/>
              </a:lnSpc>
              <a:tabLst>
                <a:tab pos="5029200" algn="l"/>
              </a:tabLst>
            </a:pPr>
            <a:r>
              <a:rPr lang="en-US" dirty="0"/>
              <a:t>Informational presentation from Advance Capital Group concerning fiduciary responsibilities and best practices for Iowa State University.</a:t>
            </a:r>
          </a:p>
          <a:p>
            <a:pPr lvl="3">
              <a:lnSpc>
                <a:spcPct val="110000"/>
              </a:lnSpc>
              <a:tabLst>
                <a:tab pos="5029200" algn="l"/>
              </a:tabLst>
            </a:pPr>
            <a:r>
              <a:rPr lang="en-US" dirty="0"/>
              <a:t>This session was motivated by questions from UBC and recent litigation in the education sector.</a:t>
            </a:r>
          </a:p>
          <a:p>
            <a:pPr lvl="3">
              <a:lnSpc>
                <a:spcPct val="110000"/>
              </a:lnSpc>
              <a:tabLst>
                <a:tab pos="5029200" algn="l"/>
              </a:tabLst>
            </a:pPr>
            <a:r>
              <a:rPr lang="en-US" dirty="0"/>
              <a:t>Some examples of recent litigation:</a:t>
            </a:r>
          </a:p>
          <a:p>
            <a:pPr lvl="4">
              <a:lnSpc>
                <a:spcPct val="110000"/>
              </a:lnSpc>
              <a:tabLst>
                <a:tab pos="5029200" algn="l"/>
              </a:tabLst>
            </a:pPr>
            <a:r>
              <a:rPr lang="en-US" dirty="0"/>
              <a:t>Tracey v. MIT                       Cates v. Columbia             Cassell v. Vanderbilt</a:t>
            </a:r>
          </a:p>
          <a:p>
            <a:pPr lvl="4">
              <a:lnSpc>
                <a:spcPct val="110000"/>
              </a:lnSpc>
              <a:tabLst>
                <a:tab pos="5029200" algn="l"/>
              </a:tabLst>
            </a:pPr>
            <a:r>
              <a:rPr lang="en-US" dirty="0"/>
              <a:t>Vellali v. Yale University     Sweda v. Penn                   Clark v. Duke</a:t>
            </a:r>
          </a:p>
          <a:p>
            <a:pPr lvl="4">
              <a:lnSpc>
                <a:spcPct val="110000"/>
              </a:lnSpc>
              <a:tabLst>
                <a:tab pos="5029200" algn="l"/>
              </a:tabLst>
            </a:pPr>
            <a:r>
              <a:rPr lang="en-US" dirty="0"/>
              <a:t>Sacerdote v. NYU                Cunninghan v. Cornell      Kelly v. John Hopkins</a:t>
            </a:r>
          </a:p>
          <a:p>
            <a:pPr lvl="1">
              <a:lnSpc>
                <a:spcPct val="110000"/>
              </a:lnSpc>
              <a:tabLst>
                <a:tab pos="5029200" algn="l"/>
              </a:tabLst>
            </a:pPr>
            <a:r>
              <a:rPr lang="en-US" dirty="0"/>
              <a:t>Question for the C&amp;B </a:t>
            </a:r>
            <a:r>
              <a:rPr lang="en-US" dirty="0" smtClean="0"/>
              <a:t>Committee?</a:t>
            </a:r>
          </a:p>
          <a:p>
            <a:pPr lvl="2">
              <a:lnSpc>
                <a:spcPct val="110000"/>
              </a:lnSpc>
              <a:tabLst>
                <a:tab pos="5029200" algn="l"/>
              </a:tabLst>
            </a:pPr>
            <a:r>
              <a:rPr lang="en-US" dirty="0" smtClean="0">
                <a:sym typeface="Wingdings" panose="05000000000000000000" pitchFamily="2" charset="2"/>
              </a:rPr>
              <a:t>Email </a:t>
            </a:r>
            <a:r>
              <a:rPr lang="en-US" dirty="0">
                <a:sym typeface="Wingdings" panose="05000000000000000000" pitchFamily="2" charset="2"/>
              </a:rPr>
              <a:t>us at </a:t>
            </a:r>
            <a:r>
              <a:rPr lang="en-US" dirty="0">
                <a:sym typeface="Wingdings" panose="05000000000000000000" pitchFamily="2" charset="2"/>
                <a:hlinkClick r:id="rId2"/>
              </a:rPr>
              <a:t>pands-cb@iastate.edu</a:t>
            </a:r>
            <a:r>
              <a:rPr lang="en-US" dirty="0">
                <a:sym typeface="Wingdings" panose="05000000000000000000" pitchFamily="2" charset="2"/>
              </a:rPr>
              <a:t> or </a:t>
            </a:r>
            <a:r>
              <a:rPr lang="en-US" dirty="0">
                <a:sym typeface="Wingdings" panose="05000000000000000000" pitchFamily="2" charset="2"/>
                <a:hlinkClick r:id="rId3"/>
              </a:rPr>
              <a:t>studley@iastate.edu</a:t>
            </a:r>
            <a:r>
              <a:rPr lang="en-US" dirty="0">
                <a:sym typeface="Wingdings" panose="05000000000000000000" pitchFamily="2" charset="2"/>
              </a:rPr>
              <a:t>.</a:t>
            </a:r>
            <a:endParaRPr lang="en-US" dirty="0"/>
          </a:p>
          <a:p>
            <a:pPr lvl="1">
              <a:lnSpc>
                <a:spcPct val="110000"/>
              </a:lnSpc>
              <a:tabLst>
                <a:tab pos="5029200" algn="l"/>
              </a:tabLst>
            </a:pPr>
            <a:r>
              <a:rPr lang="en-US" dirty="0"/>
              <a:t>Reminder: Benefits Open Change period, November 1-18 at 5pm.</a:t>
            </a:r>
          </a:p>
        </p:txBody>
      </p:sp>
    </p:spTree>
    <p:extLst>
      <p:ext uri="{BB962C8B-B14F-4D97-AF65-F5344CB8AC3E}">
        <p14:creationId xmlns:p14="http://schemas.microsoft.com/office/powerpoint/2010/main" val="269380820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253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Wingdings</vt:lpstr>
      <vt:lpstr>2_Office Theme</vt:lpstr>
      <vt:lpstr>AGENDA (Continued)</vt:lpstr>
      <vt:lpstr>AGENDA (Continued)</vt:lpstr>
    </vt:vector>
  </TitlesOfParts>
  <Company>Iowa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(Continued)</dc:title>
  <dc:creator>Bell, Jessica M [NREM]</dc:creator>
  <cp:lastModifiedBy>Gruhn, Melissa S [CHEM]</cp:lastModifiedBy>
  <cp:revision>14</cp:revision>
  <dcterms:created xsi:type="dcterms:W3CDTF">2016-10-27T12:37:52Z</dcterms:created>
  <dcterms:modified xsi:type="dcterms:W3CDTF">2016-11-21T03:26:29Z</dcterms:modified>
</cp:coreProperties>
</file>