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6E67"/>
    <a:srgbClr val="F2BF49"/>
    <a:srgbClr val="ADA07A"/>
    <a:srgbClr val="CE11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4" autoAdjust="0"/>
    <p:restoredTop sz="88407" autoAdjust="0"/>
  </p:normalViewPr>
  <p:slideViewPr>
    <p:cSldViewPr>
      <p:cViewPr varScale="1">
        <p:scale>
          <a:sx n="80" d="100"/>
          <a:sy n="80" d="100"/>
        </p:scale>
        <p:origin x="17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E1F83E-C31E-D44C-9A83-0871D3C88907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B57B23-C397-784C-BC5B-C6693FBCB7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477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EE8FD-58BF-4148-841E-3B3FE68DE01F}" type="datetimeFigureOut">
              <a:rPr lang="en-US" smtClean="0"/>
              <a:t>11/20/2016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8376B-6090-DE42-931D-173E46430F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94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828800"/>
          </a:xfrm>
          <a:prstGeom prst="rect">
            <a:avLst/>
          </a:prstGeom>
          <a:solidFill>
            <a:srgbClr val="CE11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6629400" cy="1066800"/>
          </a:xfrm>
        </p:spPr>
        <p:txBody>
          <a:bodyPr anchor="b"/>
          <a:lstStyle>
            <a:lvl1pPr>
              <a:defRPr>
                <a:solidFill>
                  <a:srgbClr val="F2BF49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581400"/>
            <a:ext cx="6248400" cy="1752600"/>
          </a:xfrm>
        </p:spPr>
        <p:txBody>
          <a:bodyPr/>
          <a:lstStyle>
            <a:lvl1pPr marL="0" indent="0">
              <a:buFont typeface="Times"/>
              <a:buNone/>
              <a:defRPr sz="2400"/>
            </a:lvl1pPr>
          </a:lstStyle>
          <a:p>
            <a:pPr lvl="0"/>
            <a:endParaRPr lang="en-US" noProof="0" dirty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12725" y="34893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8" name="Picture 7" descr="ISUREV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09600"/>
            <a:ext cx="6975218" cy="533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4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200025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584835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6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5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892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0668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0668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7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8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4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80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613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4433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E112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066800"/>
            <a:ext cx="762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12725" y="34893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2" name="Picture 1" descr="ISUREV.eps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24600"/>
            <a:ext cx="3276600" cy="2505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rgbClr val="CE1126"/>
          </a:solidFill>
          <a:latin typeface="Univers 67 CondensedBold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/>
        <a:buChar char="•"/>
        <a:defRPr sz="2600">
          <a:solidFill>
            <a:srgbClr val="7A6E6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/>
        <a:buChar char="•"/>
        <a:defRPr sz="2600">
          <a:solidFill>
            <a:srgbClr val="7A6E6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/>
        <a:buChar char="•"/>
        <a:defRPr sz="2600">
          <a:solidFill>
            <a:srgbClr val="7A6E6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/>
        <a:buChar char="•"/>
        <a:defRPr sz="2600">
          <a:solidFill>
            <a:srgbClr val="7A6E6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/>
        <a:buChar char="•"/>
        <a:defRPr sz="2600">
          <a:solidFill>
            <a:srgbClr val="7A6E6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/>
        <a:buChar char="•"/>
        <a:defRPr sz="2600">
          <a:solidFill>
            <a:srgbClr val="7A6E6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/>
        <a:buChar char="•"/>
        <a:defRPr sz="2600">
          <a:solidFill>
            <a:srgbClr val="7A6E6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/>
        <a:buChar char="•"/>
        <a:defRPr sz="2600">
          <a:solidFill>
            <a:srgbClr val="7A6E6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Times"/>
        <a:buChar char="•"/>
        <a:defRPr sz="2600">
          <a:solidFill>
            <a:srgbClr val="7A6E6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Progress on Board of Regents </a:t>
            </a:r>
            <a:r>
              <a:rPr lang="en-US" b="1" dirty="0"/>
              <a:t>s</a:t>
            </a:r>
            <a:r>
              <a:rPr lang="en-US" b="1" dirty="0" smtClean="0"/>
              <a:t>trategic </a:t>
            </a:r>
            <a:r>
              <a:rPr lang="en-US" b="1" dirty="0"/>
              <a:t>p</a:t>
            </a:r>
            <a:r>
              <a:rPr lang="en-US" b="1" dirty="0" smtClean="0"/>
              <a:t>lan metrics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36290" cy="4267200"/>
          </a:xfrm>
        </p:spPr>
        <p:txBody>
          <a:bodyPr/>
          <a:lstStyle/>
          <a:p>
            <a:r>
              <a:rPr lang="en-US" sz="2000" b="1" dirty="0" smtClean="0"/>
              <a:t>GOAL 1:</a:t>
            </a:r>
            <a:r>
              <a:rPr lang="en-US" sz="2000" dirty="0" smtClean="0"/>
              <a:t>  $21M in need-based aid for Iowa students, up $1.6M over last year.</a:t>
            </a:r>
          </a:p>
          <a:p>
            <a:r>
              <a:rPr lang="en-US" sz="2000" b="1" dirty="0"/>
              <a:t>GOAL 2:</a:t>
            </a:r>
            <a:r>
              <a:rPr lang="en-US" sz="2000" dirty="0"/>
              <a:t> </a:t>
            </a:r>
            <a:r>
              <a:rPr lang="en-US" sz="2000" dirty="0" smtClean="0"/>
              <a:t> 1.3</a:t>
            </a:r>
            <a:r>
              <a:rPr lang="en-US" sz="2000" dirty="0"/>
              <a:t>% </a:t>
            </a:r>
            <a:r>
              <a:rPr lang="en-US" sz="2000" dirty="0" smtClean="0"/>
              <a:t>increase since last year </a:t>
            </a:r>
            <a:r>
              <a:rPr lang="en-US" sz="2000" dirty="0"/>
              <a:t>in 6-year graduation </a:t>
            </a:r>
            <a:r>
              <a:rPr lang="en-US" sz="2000" dirty="0" smtClean="0"/>
              <a:t>rate </a:t>
            </a:r>
            <a:r>
              <a:rPr lang="en-US" sz="2000" dirty="0"/>
              <a:t>for underrepresented students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b="1" dirty="0" smtClean="0"/>
              <a:t>GOAL 3:</a:t>
            </a:r>
            <a:r>
              <a:rPr lang="en-US" sz="2000" dirty="0" smtClean="0"/>
              <a:t>  2.5% increase since </a:t>
            </a:r>
            <a:r>
              <a:rPr lang="en-US" sz="2000" dirty="0"/>
              <a:t>last year </a:t>
            </a:r>
            <a:r>
              <a:rPr lang="en-US" sz="2000" dirty="0" smtClean="0"/>
              <a:t>in 4-year graduation rate.</a:t>
            </a:r>
          </a:p>
          <a:p>
            <a:r>
              <a:rPr lang="en-US" sz="2000" b="1" dirty="0"/>
              <a:t>GOAL 4:</a:t>
            </a:r>
            <a:r>
              <a:rPr lang="en-US" sz="2000" dirty="0"/>
              <a:t> </a:t>
            </a:r>
            <a:r>
              <a:rPr lang="en-US" sz="2000" dirty="0" smtClean="0"/>
              <a:t> 5% </a:t>
            </a:r>
            <a:r>
              <a:rPr lang="en-US" sz="2000" dirty="0"/>
              <a:t>growth over last </a:t>
            </a:r>
            <a:r>
              <a:rPr lang="en-US" sz="2000" dirty="0" smtClean="0"/>
              <a:t>year in </a:t>
            </a:r>
            <a:r>
              <a:rPr lang="en-US" sz="2000" dirty="0"/>
              <a:t>online education.</a:t>
            </a:r>
            <a:endParaRPr lang="en-US" sz="2000" dirty="0" smtClean="0"/>
          </a:p>
          <a:p>
            <a:r>
              <a:rPr lang="en-US" sz="2000" b="1" dirty="0" smtClean="0"/>
              <a:t>GOAL </a:t>
            </a:r>
            <a:r>
              <a:rPr lang="en-US" sz="2000" b="1" dirty="0"/>
              <a:t>5</a:t>
            </a:r>
            <a:r>
              <a:rPr lang="en-US" sz="2000" b="1" dirty="0" smtClean="0"/>
              <a:t>:</a:t>
            </a:r>
            <a:r>
              <a:rPr lang="en-US" sz="2000" dirty="0" smtClean="0"/>
              <a:t>  95% of academic programs with student outcomes assessment plans, up 1% over last year, and remainder in progress.</a:t>
            </a:r>
            <a:endParaRPr lang="en-US" sz="2000" dirty="0"/>
          </a:p>
          <a:p>
            <a:r>
              <a:rPr lang="en-US" sz="2000" b="1" dirty="0" smtClean="0"/>
              <a:t>GOAL 6:</a:t>
            </a:r>
            <a:r>
              <a:rPr lang="en-US" sz="2000" dirty="0" smtClean="0"/>
              <a:t>  Sponsored funding up 9% over last year, exceeding target by $97M.</a:t>
            </a:r>
            <a:endParaRPr lang="en-US" sz="2000" dirty="0"/>
          </a:p>
          <a:p>
            <a:r>
              <a:rPr lang="en-US" sz="2000" b="1" dirty="0" smtClean="0"/>
              <a:t>GOAL 7:</a:t>
            </a:r>
            <a:r>
              <a:rPr lang="en-US" sz="2000" dirty="0" smtClean="0"/>
              <a:t>  19 continuous quality improvement initiatives, exceeding target.</a:t>
            </a:r>
          </a:p>
        </p:txBody>
      </p:sp>
    </p:spTree>
    <p:extLst>
      <p:ext uri="{BB962C8B-B14F-4D97-AF65-F5344CB8AC3E}">
        <p14:creationId xmlns:p14="http://schemas.microsoft.com/office/powerpoint/2010/main" val="23360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Univers 67 CondensedBold"/>
        <a:ea typeface=""/>
        <a:cs typeface=""/>
      </a:majorFont>
      <a:minorFont>
        <a:latin typeface="Univers 67 Condensed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1454</TotalTime>
  <Words>127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Times</vt:lpstr>
      <vt:lpstr>Univers 67 CondensedBold</vt:lpstr>
      <vt:lpstr>PowerPoint</vt:lpstr>
      <vt:lpstr>Progress on Board of Regents strategic plan metrics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jrander</dc:creator>
  <cp:lastModifiedBy>Gruhn, Melissa S [CHEM]</cp:lastModifiedBy>
  <cp:revision>132</cp:revision>
  <cp:lastPrinted>2016-10-14T20:06:29Z</cp:lastPrinted>
  <dcterms:created xsi:type="dcterms:W3CDTF">2012-01-30T20:46:11Z</dcterms:created>
  <dcterms:modified xsi:type="dcterms:W3CDTF">2016-11-21T03:23:49Z</dcterms:modified>
</cp:coreProperties>
</file>