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32" r:id="rId8"/>
    <p:sldMasterId id="2147483734" r:id="rId9"/>
    <p:sldMasterId id="2147483736" r:id="rId10"/>
    <p:sldMasterId id="2147483738" r:id="rId11"/>
    <p:sldMasterId id="2147483740" r:id="rId12"/>
    <p:sldMasterId id="2147483742" r:id="rId13"/>
    <p:sldMasterId id="2147483744" r:id="rId14"/>
    <p:sldMasterId id="2147483746" r:id="rId15"/>
    <p:sldMasterId id="2147483748" r:id="rId16"/>
    <p:sldMasterId id="2147483750" r:id="rId17"/>
    <p:sldMasterId id="2147483752" r:id="rId18"/>
    <p:sldMasterId id="2147483754" r:id="rId19"/>
    <p:sldMasterId id="2147483756" r:id="rId20"/>
    <p:sldMasterId id="2147483758" r:id="rId21"/>
    <p:sldMasterId id="2147483760" r:id="rId22"/>
    <p:sldMasterId id="2147483762" r:id="rId23"/>
    <p:sldMasterId id="2147483764" r:id="rId24"/>
    <p:sldMasterId id="2147483766" r:id="rId25"/>
    <p:sldMasterId id="2147483768" r:id="rId26"/>
    <p:sldMasterId id="2147483770" r:id="rId27"/>
    <p:sldMasterId id="2147483772" r:id="rId28"/>
    <p:sldMasterId id="2147483774" r:id="rId29"/>
    <p:sldMasterId id="2147483776" r:id="rId30"/>
    <p:sldMasterId id="2147483778" r:id="rId31"/>
    <p:sldMasterId id="2147483780" r:id="rId32"/>
    <p:sldMasterId id="2147483782" r:id="rId33"/>
    <p:sldMasterId id="2147483784" r:id="rId34"/>
    <p:sldMasterId id="2147483786" r:id="rId35"/>
    <p:sldMasterId id="2147483788" r:id="rId36"/>
    <p:sldMasterId id="2147483790" r:id="rId37"/>
    <p:sldMasterId id="2147483792" r:id="rId38"/>
    <p:sldMasterId id="2147483794" r:id="rId39"/>
    <p:sldMasterId id="2147483796" r:id="rId40"/>
    <p:sldMasterId id="2147483798" r:id="rId41"/>
    <p:sldMasterId id="2147483800" r:id="rId42"/>
    <p:sldMasterId id="2147483802" r:id="rId43"/>
    <p:sldMasterId id="2147483804" r:id="rId44"/>
    <p:sldMasterId id="2147483806" r:id="rId45"/>
    <p:sldMasterId id="2147483808" r:id="rId46"/>
    <p:sldMasterId id="2147483810" r:id="rId47"/>
    <p:sldMasterId id="2147483812" r:id="rId48"/>
    <p:sldMasterId id="2147483814" r:id="rId49"/>
    <p:sldMasterId id="2147483816" r:id="rId50"/>
    <p:sldMasterId id="2147483818" r:id="rId51"/>
    <p:sldMasterId id="2147483820" r:id="rId52"/>
    <p:sldMasterId id="2147483822" r:id="rId53"/>
    <p:sldMasterId id="2147483824" r:id="rId54"/>
    <p:sldMasterId id="2147483826" r:id="rId55"/>
    <p:sldMasterId id="2147483828" r:id="rId56"/>
    <p:sldMasterId id="2147483830" r:id="rId57"/>
    <p:sldMasterId id="2147483832" r:id="rId58"/>
    <p:sldMasterId id="2147483834" r:id="rId59"/>
    <p:sldMasterId id="2147483836" r:id="rId60"/>
  </p:sldMasterIdLst>
  <p:notesMasterIdLst>
    <p:notesMasterId r:id="rId68"/>
  </p:notesMasterIdLst>
  <p:handoutMasterIdLst>
    <p:handoutMasterId r:id="rId69"/>
  </p:handoutMasterIdLst>
  <p:sldIdLst>
    <p:sldId id="295" r:id="rId61"/>
    <p:sldId id="292" r:id="rId62"/>
    <p:sldId id="296" r:id="rId63"/>
    <p:sldId id="291" r:id="rId64"/>
    <p:sldId id="293" r:id="rId65"/>
    <p:sldId id="294" r:id="rId66"/>
    <p:sldId id="277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BBE0E3"/>
    <a:srgbClr val="7A6E67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59" autoAdjust="0"/>
  </p:normalViewPr>
  <p:slideViewPr>
    <p:cSldViewPr>
      <p:cViewPr varScale="1">
        <p:scale>
          <a:sx n="75" d="100"/>
          <a:sy n="75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4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9866-1796-4DB4-A1A1-52F96C52719E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6EB8-3378-497D-9C76-5BA705636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8A18-73C6-48D5-A809-B19EC84F5682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792"/>
            <a:ext cx="5607050" cy="366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7B42-2EFA-45D4-8905-5C4A32FFC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6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E256-620F-0647-B036-2167265C8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5" name="Picture 3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029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2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4" name="Picture 10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14249" y="63246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710488" y="565630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ABB81D-84EA-4E61-B5DF-1E2B4B724E3D}" type="slidenum">
              <a:rPr lang="en-US" sz="1600" b="0" smtClean="0">
                <a:solidFill>
                  <a:srgbClr val="7A6E67"/>
                </a:solidFill>
              </a:rPr>
              <a:pPr algn="r"/>
              <a:t>‹#›</a:t>
            </a:fld>
            <a:endParaRPr lang="en-US" b="0" dirty="0">
              <a:solidFill>
                <a:srgbClr val="7A6E6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s.iastate.edu/hrs/fl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&amp; Scientific Council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858000" cy="1752600"/>
          </a:xfrm>
        </p:spPr>
        <p:txBody>
          <a:bodyPr/>
          <a:lstStyle/>
          <a:p>
            <a:r>
              <a:rPr lang="en-US" sz="2000" dirty="0" smtClean="0"/>
              <a:t>November 3, 2016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5410200" cy="2990850"/>
          </a:xfrm>
          <a:prstGeom prst="rect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dirty="0"/>
              <a:t>Key Accomplishments/Announcements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924800" cy="4876800"/>
          </a:xfrm>
        </p:spPr>
        <p:txBody>
          <a:bodyPr/>
          <a:lstStyle/>
          <a:p>
            <a:r>
              <a:rPr lang="en-US" dirty="0" smtClean="0"/>
              <a:t>ISU Open Change – ends </a:t>
            </a:r>
            <a:r>
              <a:rPr lang="en-US" b="1" dirty="0" smtClean="0"/>
              <a:t>November 18- 5:00pm</a:t>
            </a:r>
          </a:p>
          <a:p>
            <a:pPr lvl="1"/>
            <a:r>
              <a:rPr lang="en-US" dirty="0" smtClean="0"/>
              <a:t>Live webcast- 11/9 (9:00-10:30)</a:t>
            </a:r>
          </a:p>
          <a:p>
            <a:pPr lvl="1"/>
            <a:r>
              <a:rPr lang="en-US" dirty="0" smtClean="0"/>
              <a:t>Recording placed on Benefits website</a:t>
            </a:r>
          </a:p>
          <a:p>
            <a:r>
              <a:rPr lang="en-US" dirty="0" smtClean="0"/>
              <a:t>Launched new Incident Portal for reporting employee work injuries </a:t>
            </a:r>
          </a:p>
          <a:p>
            <a:r>
              <a:rPr lang="en-US" dirty="0" smtClean="0"/>
              <a:t>Negotiated reduced advertising costs for university departments</a:t>
            </a:r>
          </a:p>
          <a:p>
            <a:pPr lvl="1"/>
            <a:r>
              <a:rPr lang="en-US" dirty="0" smtClean="0"/>
              <a:t>Des Moines Register- 32% savings</a:t>
            </a:r>
          </a:p>
          <a:p>
            <a:pPr lvl="1"/>
            <a:r>
              <a:rPr lang="en-US" dirty="0" smtClean="0"/>
              <a:t>CareerBuilder- 58% savings</a:t>
            </a:r>
          </a:p>
          <a:p>
            <a:r>
              <a:rPr lang="en-US" dirty="0" smtClean="0"/>
              <a:t>HERC Partnership- 42 faculty applicants &amp; 14 P&amp;S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r>
              <a:rPr lang="en-US" dirty="0" smtClean="0"/>
              <a:t>Key Accomplishments/Announcements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employee files scanned to e-content</a:t>
            </a:r>
          </a:p>
          <a:p>
            <a:r>
              <a:rPr lang="en-US" dirty="0" smtClean="0"/>
              <a:t>Tuition Reimbursement</a:t>
            </a:r>
          </a:p>
          <a:p>
            <a:pPr lvl="1"/>
            <a:r>
              <a:rPr lang="en-US" dirty="0" smtClean="0"/>
              <a:t>Applications for Spring 2017 now open</a:t>
            </a:r>
          </a:p>
          <a:p>
            <a:pPr lvl="2"/>
            <a:r>
              <a:rPr lang="en-US" dirty="0" smtClean="0"/>
              <a:t>Apply in Access+ by January 6</a:t>
            </a:r>
          </a:p>
          <a:p>
            <a:r>
              <a:rPr lang="en-US" dirty="0" err="1" smtClean="0"/>
              <a:t>WellBeing</a:t>
            </a:r>
            <a:r>
              <a:rPr lang="en-US" dirty="0" smtClean="0"/>
              <a:t> “Walk and Talk” every Friday at 12:15 thru November 18  </a:t>
            </a:r>
          </a:p>
          <a:p>
            <a:pPr lvl="1"/>
            <a:r>
              <a:rPr lang="en-US" dirty="0" smtClean="0"/>
              <a:t>Meet in front of Beardshear Hall</a:t>
            </a:r>
          </a:p>
          <a:p>
            <a:r>
              <a:rPr lang="en-US" dirty="0" smtClean="0"/>
              <a:t>Flu Shot Clinic completed – 3,300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90530" cy="1143000"/>
          </a:xfrm>
        </p:spPr>
        <p:txBody>
          <a:bodyPr/>
          <a:lstStyle/>
          <a:p>
            <a:r>
              <a:rPr lang="en-US" dirty="0" smtClean="0"/>
              <a:t>P&amp;S Classification/Compensation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66800"/>
            <a:ext cx="8305801" cy="4953000"/>
          </a:xfrm>
        </p:spPr>
        <p:txBody>
          <a:bodyPr/>
          <a:lstStyle/>
          <a:p>
            <a:r>
              <a:rPr lang="en-US" sz="2400" u="sng" dirty="0" smtClean="0"/>
              <a:t>Update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FLSA will be addressed in phases as it relates to regulatory changes and the Class/Comp Review</a:t>
            </a:r>
          </a:p>
          <a:p>
            <a:pPr lvl="1"/>
            <a:r>
              <a:rPr lang="en-US" sz="2000" dirty="0" smtClean="0"/>
              <a:t>Meeting FLSA regulatory deadline of December 1 is being considered Phase 1 of the Class/Comp Review</a:t>
            </a:r>
          </a:p>
          <a:p>
            <a:r>
              <a:rPr lang="en-US" sz="2400" u="sng" dirty="0" smtClean="0"/>
              <a:t>Future Process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/>
              <a:t>Better defined </a:t>
            </a:r>
            <a:r>
              <a:rPr lang="en-US" sz="2000" dirty="0" smtClean="0"/>
              <a:t>job </a:t>
            </a:r>
            <a:r>
              <a:rPr lang="en-US" sz="2000" dirty="0"/>
              <a:t>families for P&amp;S </a:t>
            </a:r>
            <a:r>
              <a:rPr lang="en-US" sz="2000" dirty="0" smtClean="0"/>
              <a:t>jobs and career paths;</a:t>
            </a:r>
            <a:endParaRPr lang="en-US" sz="2000" dirty="0"/>
          </a:p>
          <a:p>
            <a:pPr lvl="1"/>
            <a:r>
              <a:rPr lang="en-US" sz="2000" dirty="0" smtClean="0"/>
              <a:t>Defined </a:t>
            </a:r>
            <a:r>
              <a:rPr lang="en-US" sz="2000" dirty="0"/>
              <a:t>P&amp;S pay structure (including a nonexempt pay structure) that balances market, equity, and performance;</a:t>
            </a:r>
          </a:p>
          <a:p>
            <a:pPr lvl="1"/>
            <a:r>
              <a:rPr lang="en-US" sz="2000" dirty="0" smtClean="0"/>
              <a:t>Modernized pay </a:t>
            </a:r>
            <a:r>
              <a:rPr lang="en-US" sz="2000" dirty="0"/>
              <a:t>administration practices and </a:t>
            </a:r>
            <a:r>
              <a:rPr lang="en-US" sz="2000" dirty="0" smtClean="0"/>
              <a:t>policies.</a:t>
            </a:r>
            <a:endParaRPr lang="en-US" sz="2000" dirty="0"/>
          </a:p>
          <a:p>
            <a:r>
              <a:rPr lang="en-US" sz="2400" u="sng" dirty="0" smtClean="0"/>
              <a:t>In </a:t>
            </a:r>
            <a:r>
              <a:rPr lang="en-US" sz="2400" u="sng" dirty="0"/>
              <a:t>Progress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000" dirty="0" smtClean="0"/>
              <a:t>Vendors down-selected</a:t>
            </a:r>
          </a:p>
          <a:p>
            <a:pPr lvl="1"/>
            <a:r>
              <a:rPr lang="en-US" sz="2000" dirty="0" smtClean="0"/>
              <a:t>Finalist interviews </a:t>
            </a:r>
            <a:r>
              <a:rPr lang="en-US" sz="2000" dirty="0"/>
              <a:t>scheduled in </a:t>
            </a:r>
            <a:r>
              <a:rPr lang="en-US" sz="2000" dirty="0" smtClean="0"/>
              <a:t>November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07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FLSA Review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Exemption meetings with department chairs and supervisors ended October 31st</a:t>
            </a:r>
          </a:p>
          <a:p>
            <a:r>
              <a:rPr lang="en-US" dirty="0" smtClean="0"/>
              <a:t>Majority of employee letters sent to supervisors as of November 1st except - </a:t>
            </a:r>
          </a:p>
          <a:p>
            <a:pPr lvl="1"/>
            <a:r>
              <a:rPr lang="en-US" dirty="0" smtClean="0"/>
              <a:t>Part time post docs</a:t>
            </a:r>
          </a:p>
          <a:p>
            <a:pPr lvl="1"/>
            <a:r>
              <a:rPr lang="en-US" dirty="0" smtClean="0"/>
              <a:t>Actions since 9/26/16</a:t>
            </a:r>
          </a:p>
          <a:p>
            <a:r>
              <a:rPr lang="en-US" dirty="0" smtClean="0"/>
              <a:t>Supervisors have been asked to hand deliver notifications to employees by November 4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Supervisor and employee timekeeping training is now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6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Timekeeping Training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924800" cy="4114800"/>
          </a:xfrm>
        </p:spPr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training for supervisors </a:t>
            </a:r>
            <a:r>
              <a:rPr lang="en-US" dirty="0"/>
              <a:t>and </a:t>
            </a:r>
            <a:r>
              <a:rPr lang="en-US" dirty="0" smtClean="0"/>
              <a:t>newly nonexempt employees available in </a:t>
            </a:r>
            <a:r>
              <a:rPr lang="en-US" dirty="0" err="1" smtClean="0"/>
              <a:t>Learn@ISU</a:t>
            </a:r>
            <a:endParaRPr lang="en-US" dirty="0"/>
          </a:p>
          <a:p>
            <a:pPr lvl="1"/>
            <a:r>
              <a:rPr lang="en-US" sz="2400" dirty="0"/>
              <a:t>Designed to educate supervisors and employees on the following topics: </a:t>
            </a:r>
          </a:p>
          <a:p>
            <a:pPr lvl="2"/>
            <a:r>
              <a:rPr lang="en-US" sz="2400" dirty="0"/>
              <a:t>Understanding </a:t>
            </a:r>
            <a:r>
              <a:rPr lang="en-US" sz="2400" dirty="0" smtClean="0"/>
              <a:t>FLSA requirements, </a:t>
            </a:r>
            <a:endParaRPr lang="en-US" sz="2400" dirty="0"/>
          </a:p>
          <a:p>
            <a:pPr lvl="2"/>
            <a:r>
              <a:rPr lang="en-US" sz="2400" dirty="0"/>
              <a:t>What counts as hours worked, and </a:t>
            </a:r>
            <a:endParaRPr lang="en-US" sz="2400" dirty="0" smtClean="0"/>
          </a:p>
          <a:p>
            <a:pPr lvl="2"/>
            <a:r>
              <a:rPr lang="en-US" sz="2400" dirty="0" smtClean="0"/>
              <a:t>What </a:t>
            </a:r>
            <a:r>
              <a:rPr lang="en-US" sz="2400" dirty="0"/>
              <a:t>constitutes </a:t>
            </a:r>
            <a:r>
              <a:rPr lang="en-US" sz="2400" dirty="0" smtClean="0"/>
              <a:t>as overtime</a:t>
            </a:r>
            <a:r>
              <a:rPr lang="en-US" sz="2400" dirty="0"/>
              <a:t>.  </a:t>
            </a:r>
          </a:p>
          <a:p>
            <a:r>
              <a:rPr lang="en-US" dirty="0"/>
              <a:t>Additional </a:t>
            </a:r>
            <a:r>
              <a:rPr lang="en-US" dirty="0" smtClean="0"/>
              <a:t>resources </a:t>
            </a:r>
            <a:r>
              <a:rPr lang="en-US" dirty="0"/>
              <a:t>for </a:t>
            </a:r>
            <a:r>
              <a:rPr lang="en-US" dirty="0" smtClean="0"/>
              <a:t>supervisors </a:t>
            </a:r>
            <a:r>
              <a:rPr lang="en-US" dirty="0"/>
              <a:t>- Small Group Working </a:t>
            </a:r>
            <a:r>
              <a:rPr lang="en-US" dirty="0" smtClean="0"/>
              <a:t>Sessions </a:t>
            </a:r>
          </a:p>
          <a:p>
            <a:r>
              <a:rPr lang="en-US" dirty="0" smtClean="0"/>
              <a:t>Training for Time Entry staff</a:t>
            </a:r>
            <a:endParaRPr lang="en-US" dirty="0"/>
          </a:p>
          <a:p>
            <a:r>
              <a:rPr lang="en-US" dirty="0" smtClean="0">
                <a:hlinkClick r:id="rId2"/>
              </a:rPr>
              <a:t>FLSA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0401681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1256</TotalTime>
  <Words>319</Words>
  <Application>Microsoft Office PowerPoint</Application>
  <PresentationFormat>On-screen Show (4:3)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7</vt:i4>
      </vt:variant>
    </vt:vector>
  </HeadingPairs>
  <TitlesOfParts>
    <vt:vector size="72" baseType="lpstr">
      <vt:lpstr>Calibri</vt:lpstr>
      <vt:lpstr>Times</vt:lpstr>
      <vt:lpstr>Times New Roman</vt:lpstr>
      <vt:lpstr>Univers 65 Bold</vt:lpstr>
      <vt:lpstr>Univers 67 CondensedBold</vt:lpstr>
      <vt:lpstr>Theme1</vt:lpstr>
      <vt:lpstr>ISU_VisualID_PPT</vt:lpstr>
      <vt:lpstr>1_ISU_VisualID_PPT</vt:lpstr>
      <vt:lpstr>2_ISU_VisualID_PPT</vt:lpstr>
      <vt:lpstr>3_ISU_VisualID_PPT</vt:lpstr>
      <vt:lpstr>4_ISU_VisualID_PPT</vt:lpstr>
      <vt:lpstr>5_ISU_VisualID_PPT</vt:lpstr>
      <vt:lpstr>6_ISU_VisualID_PPT</vt:lpstr>
      <vt:lpstr>7_ISU_VisualID_PPT</vt:lpstr>
      <vt:lpstr>8_ISU_VisualID_PPT</vt:lpstr>
      <vt:lpstr>9_ISU_VisualID_PPT</vt:lpstr>
      <vt:lpstr>10_ISU_VisualID_PPT</vt:lpstr>
      <vt:lpstr>11_ISU_VisualID_PPT</vt:lpstr>
      <vt:lpstr>12_ISU_VisualID_PPT</vt:lpstr>
      <vt:lpstr>13_ISU_VisualID_PPT</vt:lpstr>
      <vt:lpstr>14_ISU_VisualID_PPT</vt:lpstr>
      <vt:lpstr>15_ISU_VisualID_PPT</vt:lpstr>
      <vt:lpstr>16_ISU_VisualID_PPT</vt:lpstr>
      <vt:lpstr>17_ISU_VisualID_PPT</vt:lpstr>
      <vt:lpstr>18_ISU_VisualID_PPT</vt:lpstr>
      <vt:lpstr>19_ISU_VisualID_PPT</vt:lpstr>
      <vt:lpstr>20_ISU_VisualID_PPT</vt:lpstr>
      <vt:lpstr>21_ISU_VisualID_PPT</vt:lpstr>
      <vt:lpstr>22_ISU_VisualID_PPT</vt:lpstr>
      <vt:lpstr>23_ISU_VisualID_PPT</vt:lpstr>
      <vt:lpstr>24_ISU_VisualID_PPT</vt:lpstr>
      <vt:lpstr>25_ISU_VisualID_PPT</vt:lpstr>
      <vt:lpstr>26_ISU_VisualID_PPT</vt:lpstr>
      <vt:lpstr>27_ISU_VisualID_PPT</vt:lpstr>
      <vt:lpstr>28_ISU_VisualID_PPT</vt:lpstr>
      <vt:lpstr>29_ISU_VisualID_PPT</vt:lpstr>
      <vt:lpstr>30_ISU_VisualID_PPT</vt:lpstr>
      <vt:lpstr>31_ISU_VisualID_PPT</vt:lpstr>
      <vt:lpstr>32_ISU_VisualID_PPT</vt:lpstr>
      <vt:lpstr>33_ISU_VisualID_PPT</vt:lpstr>
      <vt:lpstr>34_ISU_VisualID_PPT</vt:lpstr>
      <vt:lpstr>35_ISU_VisualID_PPT</vt:lpstr>
      <vt:lpstr>36_ISU_VisualID_PPT</vt:lpstr>
      <vt:lpstr>37_ISU_VisualID_PPT</vt:lpstr>
      <vt:lpstr>38_ISU_VisualID_PPT</vt:lpstr>
      <vt:lpstr>39_ISU_VisualID_PPT</vt:lpstr>
      <vt:lpstr>40_ISU_VisualID_PPT</vt:lpstr>
      <vt:lpstr>41_ISU_VisualID_PPT</vt:lpstr>
      <vt:lpstr>42_ISU_VisualID_PPT</vt:lpstr>
      <vt:lpstr>43_ISU_VisualID_PPT</vt:lpstr>
      <vt:lpstr>44_ISU_VisualID_PPT</vt:lpstr>
      <vt:lpstr>45_ISU_VisualID_PPT</vt:lpstr>
      <vt:lpstr>46_ISU_VisualID_PPT</vt:lpstr>
      <vt:lpstr>47_ISU_VisualID_PPT</vt:lpstr>
      <vt:lpstr>48_ISU_VisualID_PPT</vt:lpstr>
      <vt:lpstr>49_ISU_VisualID_PPT</vt:lpstr>
      <vt:lpstr>50_ISU_VisualID_PPT</vt:lpstr>
      <vt:lpstr>51_ISU_VisualID_PPT</vt:lpstr>
      <vt:lpstr>52_ISU_VisualID_PPT</vt:lpstr>
      <vt:lpstr>53_ISU_VisualID_PPT</vt:lpstr>
      <vt:lpstr>54_ISU_VisualID_PPT</vt:lpstr>
      <vt:lpstr>55_ISU_VisualID_PPT</vt:lpstr>
      <vt:lpstr>56_ISU_VisualID_PPT</vt:lpstr>
      <vt:lpstr>57_ISU_VisualID_PPT</vt:lpstr>
      <vt:lpstr>58_ISU_VisualID_PPT</vt:lpstr>
      <vt:lpstr>Professional &amp; Scientific Council Update</vt:lpstr>
      <vt:lpstr>Key Accomplishments/Announcements</vt:lpstr>
      <vt:lpstr>Key Accomplishments/Announcements</vt:lpstr>
      <vt:lpstr>P&amp;S Classification/Compensation Review</vt:lpstr>
      <vt:lpstr>FLSA Review Update</vt:lpstr>
      <vt:lpstr>Timekeeping Training &amp; Resources</vt:lpstr>
      <vt:lpstr>Questions and Comments</vt:lpstr>
    </vt:vector>
  </TitlesOfParts>
  <Company>ITSSCCM1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rlapplet</dc:creator>
  <cp:lastModifiedBy>Gruhn, Melissa S [CHEM]</cp:lastModifiedBy>
  <cp:revision>99</cp:revision>
  <cp:lastPrinted>2016-11-03T12:01:37Z</cp:lastPrinted>
  <dcterms:created xsi:type="dcterms:W3CDTF">2013-10-11T14:36:34Z</dcterms:created>
  <dcterms:modified xsi:type="dcterms:W3CDTF">2016-11-21T03:25:05Z</dcterms:modified>
</cp:coreProperties>
</file>