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22" r:id="rId3"/>
    <p:sldMasterId id="2147483724" r:id="rId4"/>
    <p:sldMasterId id="2147483726" r:id="rId5"/>
    <p:sldMasterId id="2147483728" r:id="rId6"/>
    <p:sldMasterId id="2147483730" r:id="rId7"/>
    <p:sldMasterId id="2147483732" r:id="rId8"/>
    <p:sldMasterId id="2147483734" r:id="rId9"/>
    <p:sldMasterId id="2147483736" r:id="rId10"/>
    <p:sldMasterId id="2147483738" r:id="rId11"/>
    <p:sldMasterId id="2147483740" r:id="rId12"/>
    <p:sldMasterId id="2147483742" r:id="rId13"/>
    <p:sldMasterId id="2147483744" r:id="rId14"/>
    <p:sldMasterId id="2147483746" r:id="rId15"/>
    <p:sldMasterId id="2147483748" r:id="rId16"/>
    <p:sldMasterId id="2147483750" r:id="rId17"/>
    <p:sldMasterId id="2147483752" r:id="rId18"/>
    <p:sldMasterId id="2147483754" r:id="rId19"/>
    <p:sldMasterId id="2147483756" r:id="rId20"/>
    <p:sldMasterId id="2147483758" r:id="rId21"/>
    <p:sldMasterId id="2147483760" r:id="rId22"/>
    <p:sldMasterId id="2147483762" r:id="rId23"/>
    <p:sldMasterId id="2147483764" r:id="rId24"/>
    <p:sldMasterId id="2147483766" r:id="rId25"/>
    <p:sldMasterId id="2147483768" r:id="rId26"/>
    <p:sldMasterId id="2147483770" r:id="rId27"/>
    <p:sldMasterId id="2147483772" r:id="rId28"/>
    <p:sldMasterId id="2147483774" r:id="rId29"/>
    <p:sldMasterId id="2147483776" r:id="rId30"/>
    <p:sldMasterId id="2147483778" r:id="rId31"/>
    <p:sldMasterId id="2147483780" r:id="rId32"/>
    <p:sldMasterId id="2147483782" r:id="rId33"/>
    <p:sldMasterId id="2147483784" r:id="rId34"/>
    <p:sldMasterId id="2147483786" r:id="rId35"/>
    <p:sldMasterId id="2147483788" r:id="rId36"/>
    <p:sldMasterId id="2147483790" r:id="rId37"/>
    <p:sldMasterId id="2147483792" r:id="rId38"/>
    <p:sldMasterId id="2147483794" r:id="rId39"/>
    <p:sldMasterId id="2147483796" r:id="rId40"/>
    <p:sldMasterId id="2147483798" r:id="rId41"/>
    <p:sldMasterId id="2147483800" r:id="rId42"/>
    <p:sldMasterId id="2147483802" r:id="rId43"/>
    <p:sldMasterId id="2147483804" r:id="rId44"/>
    <p:sldMasterId id="2147483806" r:id="rId45"/>
    <p:sldMasterId id="2147483808" r:id="rId46"/>
    <p:sldMasterId id="2147483810" r:id="rId47"/>
    <p:sldMasterId id="2147483812" r:id="rId48"/>
    <p:sldMasterId id="2147483814" r:id="rId49"/>
    <p:sldMasterId id="2147483816" r:id="rId50"/>
    <p:sldMasterId id="2147483818" r:id="rId51"/>
    <p:sldMasterId id="2147483820" r:id="rId52"/>
    <p:sldMasterId id="2147483822" r:id="rId53"/>
    <p:sldMasterId id="2147483824" r:id="rId54"/>
    <p:sldMasterId id="2147483826" r:id="rId55"/>
    <p:sldMasterId id="2147483828" r:id="rId56"/>
    <p:sldMasterId id="2147483830" r:id="rId57"/>
    <p:sldMasterId id="2147483832" r:id="rId58"/>
    <p:sldMasterId id="2147483834" r:id="rId59"/>
    <p:sldMasterId id="2147483836" r:id="rId60"/>
  </p:sldMasterIdLst>
  <p:notesMasterIdLst>
    <p:notesMasterId r:id="rId68"/>
  </p:notesMasterIdLst>
  <p:handoutMasterIdLst>
    <p:handoutMasterId r:id="rId69"/>
  </p:handoutMasterIdLst>
  <p:sldIdLst>
    <p:sldId id="295" r:id="rId61"/>
    <p:sldId id="297" r:id="rId62"/>
    <p:sldId id="299" r:id="rId63"/>
    <p:sldId id="300" r:id="rId64"/>
    <p:sldId id="298" r:id="rId65"/>
    <p:sldId id="301" r:id="rId66"/>
    <p:sldId id="277" r:id="rId6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9FA"/>
    <a:srgbClr val="BBE0E3"/>
    <a:srgbClr val="7A6E67"/>
    <a:srgbClr val="CE11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759" autoAdjust="0"/>
  </p:normalViewPr>
  <p:slideViewPr>
    <p:cSldViewPr>
      <p:cViewPr varScale="1">
        <p:scale>
          <a:sx n="95" d="100"/>
          <a:sy n="95" d="100"/>
        </p:scale>
        <p:origin x="206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63" Type="http://schemas.openxmlformats.org/officeDocument/2006/relationships/slide" Target="slides/slide3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66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61" Type="http://schemas.openxmlformats.org/officeDocument/2006/relationships/slide" Target="slides/slid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" Target="slides/slide5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" Target="slides/slide4.xml"/><Relationship Id="rId69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" Target="slides/slide7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" Target="slides/slide2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9866-1796-4DB4-A1A1-52F96C52719E}" type="datetimeFigureOut">
              <a:rPr lang="en-US" smtClean="0"/>
              <a:t>12/1/2016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180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180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C6EB8-3378-497D-9C76-5BA7056365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64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98A18-73C6-48D5-A809-B19EC84F5682}" type="datetimeFigureOut">
              <a:rPr lang="en-US" smtClean="0"/>
              <a:t>12/1/2016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792"/>
            <a:ext cx="5607050" cy="36609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780"/>
            <a:ext cx="3038475" cy="4656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30780"/>
            <a:ext cx="3038475" cy="4656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77B42-2EFA-45D4-8905-5C4A32FFC3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466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0E256-620F-0647-B036-2167265C8A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93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A45D9-0FD6-44F8-9B10-6B832617E22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70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77B42-2EFA-45D4-8905-5C4A32FFC3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3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solidFill>
            <a:srgbClr val="CE11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075" name="Picture 3" descr="ISU_Nameplate_Rev.gif                                          000002AFBIZ2                           0000000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8975"/>
            <a:ext cx="5029200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6629400" cy="1066800"/>
          </a:xfrm>
        </p:spPr>
        <p:txBody>
          <a:bodyPr anchor="b"/>
          <a:lstStyle>
            <a:lvl1pPr>
              <a:defRPr>
                <a:solidFill>
                  <a:srgbClr val="F2BF49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581400"/>
            <a:ext cx="6248400" cy="1752600"/>
          </a:xfrm>
        </p:spPr>
        <p:txBody>
          <a:bodyPr/>
          <a:lstStyle>
            <a:lvl1pPr marL="0" indent="0">
              <a:buFont typeface="Times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68313" y="1295400"/>
            <a:ext cx="283923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Univers 65 Bold" charset="0"/>
              </a:rPr>
              <a:t>University Human Resources</a:t>
            </a:r>
            <a:endParaRPr lang="en-US" sz="1600" dirty="0">
              <a:solidFill>
                <a:schemeClr val="bg1"/>
              </a:solidFill>
              <a:latin typeface="Univers 65 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99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200025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584835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61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55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23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0668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90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47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98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502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6127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3379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5.xml"/></Relationships>
</file>

<file path=ppt/slideMasters/_rels/slideMaster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7.xml"/></Relationships>
</file>

<file path=ppt/slideMasters/_rels/slideMaster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8.xml"/></Relationships>
</file>

<file path=ppt/slideMasters/_rels/slideMaster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9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34" name="Picture 10" descr="ISU_Nameplate_Rev.gif                                          000002AFBIZ2                           00000000: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0668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14249" y="6324600"/>
            <a:ext cx="283923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Univers 65 Bold" charset="0"/>
              </a:rPr>
              <a:t>University Human Resources</a:t>
            </a:r>
            <a:endParaRPr lang="en-US" sz="1600" dirty="0">
              <a:solidFill>
                <a:schemeClr val="bg1"/>
              </a:solidFill>
              <a:latin typeface="Univers 65 Bold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7710488" y="5656302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8ABB81D-84EA-4E61-B5DF-1E2B4B724E3D}" type="slidenum">
              <a:rPr lang="en-US" sz="1600" b="0" smtClean="0">
                <a:solidFill>
                  <a:srgbClr val="7A6E67"/>
                </a:solidFill>
              </a:rPr>
              <a:pPr algn="r"/>
              <a:t>‹#›</a:t>
            </a:fld>
            <a:endParaRPr lang="en-US" b="0" dirty="0">
              <a:solidFill>
                <a:srgbClr val="7A6E6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600">
          <a:solidFill>
            <a:srgbClr val="7A6E6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600">
          <a:solidFill>
            <a:srgbClr val="7A6E6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600">
          <a:solidFill>
            <a:srgbClr val="7A6E67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600">
          <a:solidFill>
            <a:srgbClr val="7A6E67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600">
          <a:solidFill>
            <a:srgbClr val="7A6E6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600">
          <a:solidFill>
            <a:srgbClr val="7A6E6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600">
          <a:solidFill>
            <a:srgbClr val="7A6E6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600">
          <a:solidFill>
            <a:srgbClr val="7A6E6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600">
          <a:solidFill>
            <a:srgbClr val="7A6E6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3352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1413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level1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1706" y="6324600"/>
            <a:ext cx="27617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Univers 65 Bold" charset="0"/>
              </a:rPr>
              <a:t>Office of Equal </a:t>
            </a:r>
            <a:r>
              <a:rPr lang="en-US" sz="1600" dirty="0" smtClean="0">
                <a:solidFill>
                  <a:srgbClr val="FFFFFF"/>
                </a:solidFill>
                <a:latin typeface="Univers 65 Bold" charset="0"/>
              </a:rPr>
              <a:t>Opportunity  </a:t>
            </a:r>
            <a:endParaRPr lang="en-US" sz="1600" dirty="0">
              <a:solidFill>
                <a:srgbClr val="FFFFFF"/>
              </a:solidFill>
              <a:latin typeface="Univers 65 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–"/>
        <a:defRPr sz="2400">
          <a:solidFill>
            <a:srgbClr val="ADA0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▪"/>
        <a:defRPr sz="2400">
          <a:solidFill>
            <a:srgbClr val="ADA07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/>
        <a:buChar char="•"/>
        <a:defRPr sz="2400">
          <a:solidFill>
            <a:srgbClr val="ADA07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pitchFamily="18" charset="0"/>
        <a:buChar char="•"/>
        <a:defRPr sz="2400">
          <a:solidFill>
            <a:srgbClr val="ADA0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ccessplus.iastate.edu/frontdoor/login.js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Professional &amp; Scientific Council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581400"/>
            <a:ext cx="6858000" cy="1752600"/>
          </a:xfrm>
        </p:spPr>
        <p:txBody>
          <a:bodyPr/>
          <a:lstStyle/>
          <a:p>
            <a:r>
              <a:rPr lang="en-US" sz="2000" dirty="0" smtClean="0"/>
              <a:t>December 1, 2016</a:t>
            </a: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352800"/>
            <a:ext cx="5410200" cy="2990850"/>
          </a:xfrm>
          <a:prstGeom prst="rect">
            <a:avLst/>
          </a:prstGeom>
          <a:ln w="317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925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Change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Closed </a:t>
            </a:r>
            <a:r>
              <a:rPr lang="en-US" dirty="0"/>
              <a:t>on </a:t>
            </a:r>
            <a:r>
              <a:rPr lang="en-US" dirty="0" smtClean="0"/>
              <a:t>11/18 </a:t>
            </a:r>
          </a:p>
          <a:p>
            <a:pPr lvl="0"/>
            <a:r>
              <a:rPr lang="en-US" dirty="0" smtClean="0"/>
              <a:t>Confirmation </a:t>
            </a:r>
            <a:r>
              <a:rPr lang="en-US" dirty="0"/>
              <a:t>Statements </a:t>
            </a:r>
            <a:r>
              <a:rPr lang="en-US" dirty="0" smtClean="0"/>
              <a:t>available </a:t>
            </a:r>
            <a:r>
              <a:rPr lang="en-US" dirty="0"/>
              <a:t>on 12/2.  </a:t>
            </a:r>
            <a:endParaRPr lang="en-US" dirty="0" smtClean="0"/>
          </a:p>
          <a:p>
            <a:pPr lvl="0"/>
            <a:r>
              <a:rPr lang="en-US" dirty="0" smtClean="0"/>
              <a:t>Any </a:t>
            </a:r>
            <a:r>
              <a:rPr lang="en-US" dirty="0"/>
              <a:t>identified corrections need to be submitted to the </a:t>
            </a:r>
            <a:r>
              <a:rPr lang="en-US" b="1" dirty="0"/>
              <a:t>Benefits Office by 5:00 on </a:t>
            </a:r>
            <a:r>
              <a:rPr lang="en-US" b="1" dirty="0" smtClean="0"/>
              <a:t>12/9</a:t>
            </a:r>
            <a:endParaRPr lang="en-US" dirty="0"/>
          </a:p>
          <a:p>
            <a:pPr lvl="1"/>
            <a:r>
              <a:rPr lang="en-US" dirty="0"/>
              <a:t>F</a:t>
            </a:r>
            <a:r>
              <a:rPr lang="en-US" dirty="0" smtClean="0"/>
              <a:t>ollow </a:t>
            </a:r>
            <a:r>
              <a:rPr lang="en-US" dirty="0"/>
              <a:t>the instructions on the Confirmation Statement, </a:t>
            </a:r>
            <a:r>
              <a:rPr lang="en-US" b="1" dirty="0"/>
              <a:t>available in </a:t>
            </a:r>
            <a:r>
              <a:rPr lang="en-US" b="1" dirty="0" err="1"/>
              <a:t>AccessPlus</a:t>
            </a:r>
            <a:r>
              <a:rPr lang="en-US" b="1" dirty="0"/>
              <a:t> on December 2</a:t>
            </a:r>
            <a:r>
              <a:rPr lang="en-US" b="1" baseline="30000" dirty="0"/>
              <a:t>nd</a:t>
            </a:r>
            <a:r>
              <a:rPr lang="en-US" dirty="0"/>
              <a:t> and submit to UHR Benefits by </a:t>
            </a:r>
            <a:r>
              <a:rPr lang="en-US" b="1" dirty="0"/>
              <a:t>December </a:t>
            </a:r>
            <a:r>
              <a:rPr lang="en-US" b="1" dirty="0" smtClean="0"/>
              <a:t>9th</a:t>
            </a:r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0528" y="4735324"/>
            <a:ext cx="7543800" cy="89255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7A6E67"/>
                </a:solidFill>
              </a:rPr>
              <a:t>After December 9th no changes will be allowed without a qualifying event. </a:t>
            </a:r>
          </a:p>
        </p:txBody>
      </p:sp>
    </p:spTree>
    <p:extLst>
      <p:ext uri="{BB962C8B-B14F-4D97-AF65-F5344CB8AC3E}">
        <p14:creationId xmlns:p14="http://schemas.microsoft.com/office/powerpoint/2010/main" val="2505550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Benefits Info- 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</a:t>
            </a:r>
            <a:r>
              <a:rPr lang="en-US" dirty="0"/>
              <a:t>Supplemental Retirement Plan may be </a:t>
            </a:r>
            <a:r>
              <a:rPr lang="en-US" dirty="0" smtClean="0"/>
              <a:t>updated anytime </a:t>
            </a:r>
            <a:r>
              <a:rPr lang="en-US" dirty="0"/>
              <a:t>throughout the year by completing the Elective Payroll Reduction Form. 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936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Tuition Reimbursement- 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Spring 2017 application period is open now through January 6, 2017.  Go to </a:t>
            </a:r>
            <a:r>
              <a:rPr lang="en-US" u="sng" dirty="0" err="1" smtClean="0">
                <a:hlinkClick r:id="rId2"/>
              </a:rPr>
              <a:t>AccessPlus</a:t>
            </a:r>
            <a:r>
              <a:rPr lang="en-US" dirty="0"/>
              <a:t> (Employee tab &gt; Tuition </a:t>
            </a:r>
            <a:r>
              <a:rPr lang="en-US" dirty="0" smtClean="0"/>
              <a:t>Reimburse).</a:t>
            </a:r>
          </a:p>
          <a:p>
            <a:pPr lvl="0"/>
            <a:r>
              <a:rPr lang="en-US" dirty="0" smtClean="0"/>
              <a:t>The </a:t>
            </a:r>
            <a:r>
              <a:rPr lang="en-US" dirty="0"/>
              <a:t>tuition reimbursement program is available to all current merit and P&amp;S employees who work in a </a:t>
            </a:r>
            <a:r>
              <a:rPr lang="en-US" dirty="0" smtClean="0"/>
              <a:t>non-temporary </a:t>
            </a:r>
            <a:r>
              <a:rPr lang="en-US" dirty="0"/>
              <a:t>position at least 20 hours per week, and have successfully completed at least one year of service.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59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Class/Comp &amp; FLSA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9160"/>
            <a:ext cx="7620000" cy="4114800"/>
          </a:xfrm>
        </p:spPr>
        <p:txBody>
          <a:bodyPr/>
          <a:lstStyle/>
          <a:p>
            <a:r>
              <a:rPr lang="en-US" dirty="0" smtClean="0"/>
              <a:t>Injunction issued late Tuesday, November 22 by Texas judge due to pending state lawsuits</a:t>
            </a:r>
          </a:p>
          <a:p>
            <a:r>
              <a:rPr lang="en-US" dirty="0" smtClean="0"/>
              <a:t>President </a:t>
            </a:r>
            <a:r>
              <a:rPr lang="en-US" dirty="0" err="1"/>
              <a:t>Leath</a:t>
            </a:r>
            <a:r>
              <a:rPr lang="en-US" dirty="0"/>
              <a:t> </a:t>
            </a:r>
            <a:r>
              <a:rPr lang="en-US" dirty="0" smtClean="0"/>
              <a:t>issued a memo Wednesday, November 23</a:t>
            </a:r>
          </a:p>
          <a:p>
            <a:pPr lvl="1"/>
            <a:r>
              <a:rPr lang="en-US" sz="2400" dirty="0" smtClean="0"/>
              <a:t>All actions associated with FLSA changes have been placed on hold until the court hears the underlying lawsuit challenging the legality of the guidelines</a:t>
            </a:r>
          </a:p>
          <a:p>
            <a:pPr lvl="1"/>
            <a:r>
              <a:rPr lang="en-US" sz="2400" dirty="0" smtClean="0"/>
              <a:t>Length of this hold is unknown at this time</a:t>
            </a:r>
          </a:p>
          <a:p>
            <a:r>
              <a:rPr lang="en-US" dirty="0" smtClean="0"/>
              <a:t>Class/Comp Review is unaffected and will continue as planned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7351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Class/Comp &amp; FLSA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620000" cy="3429000"/>
          </a:xfrm>
        </p:spPr>
        <p:txBody>
          <a:bodyPr/>
          <a:lstStyle/>
          <a:p>
            <a:r>
              <a:rPr lang="en-US" dirty="0"/>
              <a:t>If a P&amp;S employee </a:t>
            </a:r>
            <a:r>
              <a:rPr lang="en-US" u="sng" dirty="0"/>
              <a:t>made any changes</a:t>
            </a:r>
            <a:r>
              <a:rPr lang="en-US" dirty="0"/>
              <a:t> to their benefits during the open change period expecting changes associated with the FLSA, we will allow them to reverse these changes, including any change to flexible spending accounts.  </a:t>
            </a:r>
            <a:endParaRPr lang="en-US" dirty="0" smtClean="0"/>
          </a:p>
          <a:p>
            <a:r>
              <a:rPr lang="en-US" dirty="0" smtClean="0"/>
              <a:t>These must be completed through the correction process no later than December 9.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52500" y="4670048"/>
            <a:ext cx="7391400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</a:pPr>
            <a:r>
              <a:rPr lang="en-US" sz="2600" dirty="0">
                <a:solidFill>
                  <a:srgbClr val="7A6E67"/>
                </a:solidFill>
              </a:rPr>
              <a:t>Any changes made will be effective for the new plan year Feb 1, 2017- January 31, 2018.  </a:t>
            </a:r>
          </a:p>
        </p:txBody>
      </p:sp>
    </p:spTree>
    <p:extLst>
      <p:ext uri="{BB962C8B-B14F-4D97-AF65-F5344CB8AC3E}">
        <p14:creationId xmlns:p14="http://schemas.microsoft.com/office/powerpoint/2010/main" val="4249240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Questions and Comments</a:t>
            </a:r>
          </a:p>
        </p:txBody>
      </p:sp>
    </p:spTree>
    <p:extLst>
      <p:ext uri="{BB962C8B-B14F-4D97-AF65-F5344CB8AC3E}">
        <p14:creationId xmlns:p14="http://schemas.microsoft.com/office/powerpoint/2010/main" val="204016816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5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6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7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8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9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0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1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2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3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4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5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6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7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8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39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0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1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2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3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4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5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6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7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8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49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0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1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2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3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4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5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6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7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8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U_VisualID_PPT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SU_VisualID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U_VisualID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U_VisualID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1325</TotalTime>
  <Words>215</Words>
  <Application>Microsoft Office PowerPoint</Application>
  <PresentationFormat>On-screen Show (4:3)</PresentationFormat>
  <Paragraphs>29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60</vt:i4>
      </vt:variant>
      <vt:variant>
        <vt:lpstr>Slide Titles</vt:lpstr>
      </vt:variant>
      <vt:variant>
        <vt:i4>7</vt:i4>
      </vt:variant>
    </vt:vector>
  </HeadingPairs>
  <TitlesOfParts>
    <vt:vector size="72" baseType="lpstr">
      <vt:lpstr>Calibri</vt:lpstr>
      <vt:lpstr>Times</vt:lpstr>
      <vt:lpstr>Times New Roman</vt:lpstr>
      <vt:lpstr>Univers 65 Bold</vt:lpstr>
      <vt:lpstr>Univers 67 CondensedBold</vt:lpstr>
      <vt:lpstr>Theme1</vt:lpstr>
      <vt:lpstr>ISU_VisualID_PPT</vt:lpstr>
      <vt:lpstr>1_ISU_VisualID_PPT</vt:lpstr>
      <vt:lpstr>2_ISU_VisualID_PPT</vt:lpstr>
      <vt:lpstr>3_ISU_VisualID_PPT</vt:lpstr>
      <vt:lpstr>4_ISU_VisualID_PPT</vt:lpstr>
      <vt:lpstr>5_ISU_VisualID_PPT</vt:lpstr>
      <vt:lpstr>6_ISU_VisualID_PPT</vt:lpstr>
      <vt:lpstr>7_ISU_VisualID_PPT</vt:lpstr>
      <vt:lpstr>8_ISU_VisualID_PPT</vt:lpstr>
      <vt:lpstr>9_ISU_VisualID_PPT</vt:lpstr>
      <vt:lpstr>10_ISU_VisualID_PPT</vt:lpstr>
      <vt:lpstr>11_ISU_VisualID_PPT</vt:lpstr>
      <vt:lpstr>12_ISU_VisualID_PPT</vt:lpstr>
      <vt:lpstr>13_ISU_VisualID_PPT</vt:lpstr>
      <vt:lpstr>14_ISU_VisualID_PPT</vt:lpstr>
      <vt:lpstr>15_ISU_VisualID_PPT</vt:lpstr>
      <vt:lpstr>16_ISU_VisualID_PPT</vt:lpstr>
      <vt:lpstr>17_ISU_VisualID_PPT</vt:lpstr>
      <vt:lpstr>18_ISU_VisualID_PPT</vt:lpstr>
      <vt:lpstr>19_ISU_VisualID_PPT</vt:lpstr>
      <vt:lpstr>20_ISU_VisualID_PPT</vt:lpstr>
      <vt:lpstr>21_ISU_VisualID_PPT</vt:lpstr>
      <vt:lpstr>22_ISU_VisualID_PPT</vt:lpstr>
      <vt:lpstr>23_ISU_VisualID_PPT</vt:lpstr>
      <vt:lpstr>24_ISU_VisualID_PPT</vt:lpstr>
      <vt:lpstr>25_ISU_VisualID_PPT</vt:lpstr>
      <vt:lpstr>26_ISU_VisualID_PPT</vt:lpstr>
      <vt:lpstr>27_ISU_VisualID_PPT</vt:lpstr>
      <vt:lpstr>28_ISU_VisualID_PPT</vt:lpstr>
      <vt:lpstr>29_ISU_VisualID_PPT</vt:lpstr>
      <vt:lpstr>30_ISU_VisualID_PPT</vt:lpstr>
      <vt:lpstr>31_ISU_VisualID_PPT</vt:lpstr>
      <vt:lpstr>32_ISU_VisualID_PPT</vt:lpstr>
      <vt:lpstr>33_ISU_VisualID_PPT</vt:lpstr>
      <vt:lpstr>34_ISU_VisualID_PPT</vt:lpstr>
      <vt:lpstr>35_ISU_VisualID_PPT</vt:lpstr>
      <vt:lpstr>36_ISU_VisualID_PPT</vt:lpstr>
      <vt:lpstr>37_ISU_VisualID_PPT</vt:lpstr>
      <vt:lpstr>38_ISU_VisualID_PPT</vt:lpstr>
      <vt:lpstr>39_ISU_VisualID_PPT</vt:lpstr>
      <vt:lpstr>40_ISU_VisualID_PPT</vt:lpstr>
      <vt:lpstr>41_ISU_VisualID_PPT</vt:lpstr>
      <vt:lpstr>42_ISU_VisualID_PPT</vt:lpstr>
      <vt:lpstr>43_ISU_VisualID_PPT</vt:lpstr>
      <vt:lpstr>44_ISU_VisualID_PPT</vt:lpstr>
      <vt:lpstr>45_ISU_VisualID_PPT</vt:lpstr>
      <vt:lpstr>46_ISU_VisualID_PPT</vt:lpstr>
      <vt:lpstr>47_ISU_VisualID_PPT</vt:lpstr>
      <vt:lpstr>48_ISU_VisualID_PPT</vt:lpstr>
      <vt:lpstr>49_ISU_VisualID_PPT</vt:lpstr>
      <vt:lpstr>50_ISU_VisualID_PPT</vt:lpstr>
      <vt:lpstr>51_ISU_VisualID_PPT</vt:lpstr>
      <vt:lpstr>52_ISU_VisualID_PPT</vt:lpstr>
      <vt:lpstr>53_ISU_VisualID_PPT</vt:lpstr>
      <vt:lpstr>54_ISU_VisualID_PPT</vt:lpstr>
      <vt:lpstr>55_ISU_VisualID_PPT</vt:lpstr>
      <vt:lpstr>56_ISU_VisualID_PPT</vt:lpstr>
      <vt:lpstr>57_ISU_VisualID_PPT</vt:lpstr>
      <vt:lpstr>58_ISU_VisualID_PPT</vt:lpstr>
      <vt:lpstr>Professional &amp; Scientific Council Update</vt:lpstr>
      <vt:lpstr>Open Change Update</vt:lpstr>
      <vt:lpstr>Additional Benefits Info- REMINDER</vt:lpstr>
      <vt:lpstr>Tuition Reimbursement- REMINDER</vt:lpstr>
      <vt:lpstr>Class/Comp &amp; FLSA Update</vt:lpstr>
      <vt:lpstr>Class/Comp &amp; FLSA Update</vt:lpstr>
      <vt:lpstr>Questions and Comments</vt:lpstr>
    </vt:vector>
  </TitlesOfParts>
  <Company>ITSSCCM1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rlapplet</dc:creator>
  <cp:lastModifiedBy>Darr, Kristi M [UHR]</cp:lastModifiedBy>
  <cp:revision>103</cp:revision>
  <cp:lastPrinted>2016-11-03T12:01:37Z</cp:lastPrinted>
  <dcterms:created xsi:type="dcterms:W3CDTF">2013-10-11T14:36:34Z</dcterms:created>
  <dcterms:modified xsi:type="dcterms:W3CDTF">2016-12-01T19:21:36Z</dcterms:modified>
</cp:coreProperties>
</file>