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3" r:id="rId5"/>
    <p:sldId id="264" r:id="rId6"/>
    <p:sldId id="262" r:id="rId7"/>
    <p:sldId id="26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88" d="100"/>
          <a:sy n="88" d="100"/>
        </p:scale>
        <p:origin x="120" y="1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B3E26C-3260-42AA-A5A2-B6B947E616D8}" type="datetimeFigureOut">
              <a:rPr lang="en-US" smtClean="0"/>
              <a:t>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99B9C8-4C60-4191-9F3F-506D65F273CC}" type="slidenum">
              <a:rPr lang="en-US" smtClean="0"/>
              <a:t>‹#›</a:t>
            </a:fld>
            <a:endParaRPr lang="en-US"/>
          </a:p>
        </p:txBody>
      </p:sp>
    </p:spTree>
    <p:extLst>
      <p:ext uri="{BB962C8B-B14F-4D97-AF65-F5344CB8AC3E}">
        <p14:creationId xmlns:p14="http://schemas.microsoft.com/office/powerpoint/2010/main" val="90996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B3E26C-3260-42AA-A5A2-B6B947E616D8}" type="datetimeFigureOut">
              <a:rPr lang="en-US" smtClean="0"/>
              <a:t>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99B9C8-4C60-4191-9F3F-506D65F273CC}" type="slidenum">
              <a:rPr lang="en-US" smtClean="0"/>
              <a:t>‹#›</a:t>
            </a:fld>
            <a:endParaRPr lang="en-US"/>
          </a:p>
        </p:txBody>
      </p:sp>
    </p:spTree>
    <p:extLst>
      <p:ext uri="{BB962C8B-B14F-4D97-AF65-F5344CB8AC3E}">
        <p14:creationId xmlns:p14="http://schemas.microsoft.com/office/powerpoint/2010/main" val="22324855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B3E26C-3260-42AA-A5A2-B6B947E616D8}" type="datetimeFigureOut">
              <a:rPr lang="en-US" smtClean="0"/>
              <a:t>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99B9C8-4C60-4191-9F3F-506D65F273CC}" type="slidenum">
              <a:rPr lang="en-US" smtClean="0"/>
              <a:t>‹#›</a:t>
            </a:fld>
            <a:endParaRPr lang="en-US"/>
          </a:p>
        </p:txBody>
      </p:sp>
    </p:spTree>
    <p:extLst>
      <p:ext uri="{BB962C8B-B14F-4D97-AF65-F5344CB8AC3E}">
        <p14:creationId xmlns:p14="http://schemas.microsoft.com/office/powerpoint/2010/main" val="2112848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B3E26C-3260-42AA-A5A2-B6B947E616D8}" type="datetimeFigureOut">
              <a:rPr lang="en-US" smtClean="0"/>
              <a:t>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99B9C8-4C60-4191-9F3F-506D65F273CC}" type="slidenum">
              <a:rPr lang="en-US" smtClean="0"/>
              <a:t>‹#›</a:t>
            </a:fld>
            <a:endParaRPr lang="en-US"/>
          </a:p>
        </p:txBody>
      </p:sp>
    </p:spTree>
    <p:extLst>
      <p:ext uri="{BB962C8B-B14F-4D97-AF65-F5344CB8AC3E}">
        <p14:creationId xmlns:p14="http://schemas.microsoft.com/office/powerpoint/2010/main" val="3182126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B3E26C-3260-42AA-A5A2-B6B947E616D8}" type="datetimeFigureOut">
              <a:rPr lang="en-US" smtClean="0"/>
              <a:t>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99B9C8-4C60-4191-9F3F-506D65F273CC}" type="slidenum">
              <a:rPr lang="en-US" smtClean="0"/>
              <a:t>‹#›</a:t>
            </a:fld>
            <a:endParaRPr lang="en-US"/>
          </a:p>
        </p:txBody>
      </p:sp>
    </p:spTree>
    <p:extLst>
      <p:ext uri="{BB962C8B-B14F-4D97-AF65-F5344CB8AC3E}">
        <p14:creationId xmlns:p14="http://schemas.microsoft.com/office/powerpoint/2010/main" val="507656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B3E26C-3260-42AA-A5A2-B6B947E616D8}" type="datetimeFigureOut">
              <a:rPr lang="en-US" smtClean="0"/>
              <a:t>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99B9C8-4C60-4191-9F3F-506D65F273CC}" type="slidenum">
              <a:rPr lang="en-US" smtClean="0"/>
              <a:t>‹#›</a:t>
            </a:fld>
            <a:endParaRPr lang="en-US"/>
          </a:p>
        </p:txBody>
      </p:sp>
    </p:spTree>
    <p:extLst>
      <p:ext uri="{BB962C8B-B14F-4D97-AF65-F5344CB8AC3E}">
        <p14:creationId xmlns:p14="http://schemas.microsoft.com/office/powerpoint/2010/main" val="1807534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B3E26C-3260-42AA-A5A2-B6B947E616D8}" type="datetimeFigureOut">
              <a:rPr lang="en-US" smtClean="0"/>
              <a:t>12/1/2016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B99B9C8-4C60-4191-9F3F-506D65F273CC}" type="slidenum">
              <a:rPr lang="en-US" smtClean="0"/>
              <a:t>‹#›</a:t>
            </a:fld>
            <a:endParaRPr lang="en-US"/>
          </a:p>
        </p:txBody>
      </p:sp>
    </p:spTree>
    <p:extLst>
      <p:ext uri="{BB962C8B-B14F-4D97-AF65-F5344CB8AC3E}">
        <p14:creationId xmlns:p14="http://schemas.microsoft.com/office/powerpoint/2010/main" val="730711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B3E26C-3260-42AA-A5A2-B6B947E616D8}" type="datetimeFigureOut">
              <a:rPr lang="en-US" smtClean="0"/>
              <a:t>12/1/2016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B99B9C8-4C60-4191-9F3F-506D65F273CC}" type="slidenum">
              <a:rPr lang="en-US" smtClean="0"/>
              <a:t>‹#›</a:t>
            </a:fld>
            <a:endParaRPr lang="en-US"/>
          </a:p>
        </p:txBody>
      </p:sp>
    </p:spTree>
    <p:extLst>
      <p:ext uri="{BB962C8B-B14F-4D97-AF65-F5344CB8AC3E}">
        <p14:creationId xmlns:p14="http://schemas.microsoft.com/office/powerpoint/2010/main" val="264882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B3E26C-3260-42AA-A5A2-B6B947E616D8}" type="datetimeFigureOut">
              <a:rPr lang="en-US" smtClean="0"/>
              <a:t>12/1/2016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B99B9C8-4C60-4191-9F3F-506D65F273CC}" type="slidenum">
              <a:rPr lang="en-US" smtClean="0"/>
              <a:t>‹#›</a:t>
            </a:fld>
            <a:endParaRPr lang="en-US"/>
          </a:p>
        </p:txBody>
      </p:sp>
    </p:spTree>
    <p:extLst>
      <p:ext uri="{BB962C8B-B14F-4D97-AF65-F5344CB8AC3E}">
        <p14:creationId xmlns:p14="http://schemas.microsoft.com/office/powerpoint/2010/main" val="1786914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B3E26C-3260-42AA-A5A2-B6B947E616D8}" type="datetimeFigureOut">
              <a:rPr lang="en-US" smtClean="0"/>
              <a:t>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99B9C8-4C60-4191-9F3F-506D65F273CC}" type="slidenum">
              <a:rPr lang="en-US" smtClean="0"/>
              <a:t>‹#›</a:t>
            </a:fld>
            <a:endParaRPr lang="en-US"/>
          </a:p>
        </p:txBody>
      </p:sp>
    </p:spTree>
    <p:extLst>
      <p:ext uri="{BB962C8B-B14F-4D97-AF65-F5344CB8AC3E}">
        <p14:creationId xmlns:p14="http://schemas.microsoft.com/office/powerpoint/2010/main" val="605288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B3E26C-3260-42AA-A5A2-B6B947E616D8}" type="datetimeFigureOut">
              <a:rPr lang="en-US" smtClean="0"/>
              <a:t>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99B9C8-4C60-4191-9F3F-506D65F273CC}" type="slidenum">
              <a:rPr lang="en-US" smtClean="0"/>
              <a:t>‹#›</a:t>
            </a:fld>
            <a:endParaRPr lang="en-US"/>
          </a:p>
        </p:txBody>
      </p:sp>
    </p:spTree>
    <p:extLst>
      <p:ext uri="{BB962C8B-B14F-4D97-AF65-F5344CB8AC3E}">
        <p14:creationId xmlns:p14="http://schemas.microsoft.com/office/powerpoint/2010/main" val="3266134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B3E26C-3260-42AA-A5A2-B6B947E616D8}" type="datetimeFigureOut">
              <a:rPr lang="en-US" smtClean="0"/>
              <a:t>12/1/2016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99B9C8-4C60-4191-9F3F-506D65F273CC}" type="slidenum">
              <a:rPr lang="en-US" smtClean="0"/>
              <a:t>‹#›</a:t>
            </a:fld>
            <a:endParaRPr lang="en-US"/>
          </a:p>
        </p:txBody>
      </p:sp>
    </p:spTree>
    <p:extLst>
      <p:ext uri="{BB962C8B-B14F-4D97-AF65-F5344CB8AC3E}">
        <p14:creationId xmlns:p14="http://schemas.microsoft.com/office/powerpoint/2010/main" val="42669266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ndgreene@iastate.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diversity.iastate.edu/global/women-s-and-diversity-grants-program"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docs.google.com/document/d/1T0k0qrgYRX3tPtuaYM02rk7yucwQCigbplmwx2dQq-c/edit" TargetMode="External"/><Relationship Id="rId2" Type="http://schemas.openxmlformats.org/officeDocument/2006/relationships/hyperlink" Target="http://www.evite.com/event/034526NREBBLRYBZQEPGVQ6JODF4JQ/rsvp"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justjasmineblog.com/blog-1/self-care-for-people-of-color-after-emotional-and-psychological-trauma" TargetMode="External"/><Relationship Id="rId2" Type="http://schemas.openxmlformats.org/officeDocument/2006/relationships/hyperlink" Target="https://socialabjection.wordpress.com/2016/06/30/bystander-intervention-againsthat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b="1" dirty="0" smtClean="0"/>
              <a:t>Hate Crimes 101</a:t>
            </a:r>
            <a:endParaRPr lang="en-US" b="1" dirty="0"/>
          </a:p>
        </p:txBody>
      </p:sp>
      <p:sp>
        <p:nvSpPr>
          <p:cNvPr id="8" name="Text Placeholder 7"/>
          <p:cNvSpPr>
            <a:spLocks noGrp="1"/>
          </p:cNvSpPr>
          <p:nvPr>
            <p:ph idx="1"/>
          </p:nvPr>
        </p:nvSpPr>
        <p:spPr/>
        <p:txBody>
          <a:bodyPr>
            <a:normAutofit fontScale="92500" lnSpcReduction="20000"/>
          </a:bodyPr>
          <a:lstStyle/>
          <a:p>
            <a:r>
              <a:rPr lang="en-US" dirty="0"/>
              <a:t>This educational workshop, presented by an ISU Police Multicultural Liaison Officer, will cover the State of Iowa statutes related to Hate Crimes, charging requirements, and reporting options. We will also cover ISU resources for victims of hate crimes or hate incidents. In addition, there will be time to discuss events that may not meet Iowa law’s specifications of Hate Crimes, but negatively affect the campus climate and some of the options for addressing those events or behaviors.</a:t>
            </a:r>
            <a:br>
              <a:rPr lang="en-US" dirty="0"/>
            </a:br>
            <a:r>
              <a:rPr lang="en-US" b="1" dirty="0"/>
              <a:t/>
            </a:r>
            <a:br>
              <a:rPr lang="en-US" b="1" dirty="0"/>
            </a:br>
            <a:r>
              <a:rPr lang="en-US" sz="3900" b="1" dirty="0"/>
              <a:t>Session 2:</a:t>
            </a:r>
            <a:br>
              <a:rPr lang="en-US" sz="3900" b="1" dirty="0"/>
            </a:br>
            <a:r>
              <a:rPr lang="en-US" sz="3900" b="1" dirty="0"/>
              <a:t>Carver 0101 </a:t>
            </a:r>
            <a:br>
              <a:rPr lang="en-US" sz="3900" b="1" dirty="0"/>
            </a:br>
            <a:r>
              <a:rPr lang="en-US" sz="3900" b="1" dirty="0"/>
              <a:t>12/05/2016 4:10 - 5:00 p.m.</a:t>
            </a:r>
            <a:r>
              <a:rPr lang="en-US" b="1" dirty="0"/>
              <a:t/>
            </a:r>
            <a:br>
              <a:rPr lang="en-US" b="1" dirty="0"/>
            </a:br>
            <a:r>
              <a:rPr lang="en-US" b="1" dirty="0"/>
              <a:t/>
            </a:r>
            <a:br>
              <a:rPr lang="en-US" b="1" dirty="0"/>
            </a:br>
            <a:r>
              <a:rPr lang="en-US" dirty="0"/>
              <a:t>If you have any questions specifically regarding this event, please contact me at </a:t>
            </a:r>
            <a:r>
              <a:rPr lang="en-US" u="sng" dirty="0">
                <a:hlinkClick r:id="rId2"/>
              </a:rPr>
              <a:t>ndgreene@iastate.edu</a:t>
            </a:r>
            <a:r>
              <a:rPr lang="en-US" dirty="0"/>
              <a:t>. </a:t>
            </a:r>
            <a:endParaRPr lang="en-US" b="1" dirty="0"/>
          </a:p>
          <a:p>
            <a:endParaRPr lang="en-US" dirty="0"/>
          </a:p>
        </p:txBody>
      </p:sp>
    </p:spTree>
    <p:extLst>
      <p:ext uri="{BB962C8B-B14F-4D97-AF65-F5344CB8AC3E}">
        <p14:creationId xmlns:p14="http://schemas.microsoft.com/office/powerpoint/2010/main" val="3603759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Notice</a:t>
            </a:r>
            <a:br>
              <a:rPr lang="en-US" b="1" dirty="0" smtClean="0"/>
            </a:br>
            <a:endParaRPr lang="en-US" dirty="0"/>
          </a:p>
        </p:txBody>
      </p:sp>
      <p:sp>
        <p:nvSpPr>
          <p:cNvPr id="3" name="Content Placeholder 2"/>
          <p:cNvSpPr>
            <a:spLocks noGrp="1"/>
          </p:cNvSpPr>
          <p:nvPr>
            <p:ph idx="1"/>
          </p:nvPr>
        </p:nvSpPr>
        <p:spPr/>
        <p:txBody>
          <a:bodyPr/>
          <a:lstStyle/>
          <a:p>
            <a:r>
              <a:rPr lang="en-US" dirty="0"/>
              <a:t>The Office of Equal Opportunity is the Operational Manager for the </a:t>
            </a:r>
            <a:r>
              <a:rPr lang="en-US" b="1" dirty="0"/>
              <a:t>Campus Climate Response Team</a:t>
            </a:r>
            <a:r>
              <a:rPr lang="en-US" dirty="0"/>
              <a:t>. The hotline </a:t>
            </a:r>
            <a:r>
              <a:rPr lang="en-US" sz="3600" dirty="0"/>
              <a:t>515-294-1222</a:t>
            </a:r>
            <a:r>
              <a:rPr lang="en-US" dirty="0"/>
              <a:t> is now available.</a:t>
            </a:r>
            <a:r>
              <a:rPr lang="en-US" b="1" dirty="0"/>
              <a:t> </a:t>
            </a:r>
            <a:r>
              <a:rPr lang="en-US" dirty="0"/>
              <a:t>The website TBD.</a:t>
            </a:r>
          </a:p>
        </p:txBody>
      </p:sp>
    </p:spTree>
    <p:extLst>
      <p:ext uri="{BB962C8B-B14F-4D97-AF65-F5344CB8AC3E}">
        <p14:creationId xmlns:p14="http://schemas.microsoft.com/office/powerpoint/2010/main" val="4203629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b="1" dirty="0">
                <a:solidFill>
                  <a:srgbClr val="000000"/>
                </a:solidFill>
                <a:ea typeface="Times New Roman" panose="02020603050405020304" pitchFamily="18" charset="0"/>
                <a:cs typeface="Times New Roman" panose="02020603050405020304" pitchFamily="18" charset="0"/>
              </a:rPr>
              <a:t>Call for Proposal –Women’s and Diversity Grants Program</a:t>
            </a:r>
            <a:endParaRPr lang="en-US" dirty="0"/>
          </a:p>
        </p:txBody>
      </p:sp>
      <p:sp>
        <p:nvSpPr>
          <p:cNvPr id="5" name="Content Placeholder 4"/>
          <p:cNvSpPr>
            <a:spLocks noGrp="1"/>
          </p:cNvSpPr>
          <p:nvPr>
            <p:ph sz="half" idx="1"/>
          </p:nvPr>
        </p:nvSpPr>
        <p:spPr/>
        <p:txBody>
          <a:bodyPr>
            <a:normAutofit fontScale="85000" lnSpcReduction="20000"/>
          </a:bodyPr>
          <a:lstStyle/>
          <a:p>
            <a:r>
              <a:rPr lang="en-US" dirty="0"/>
              <a:t>This program is designed to support initiatives that will enrich the experiences of women and diverse faculty, staff, and students at Iowa State University.  Grant funding is available in support of women’s and diversity initiatives for either one-time programming or as seed money to stimulate additional funding from other sources</a:t>
            </a:r>
            <a:r>
              <a:rPr lang="en-US" dirty="0" smtClean="0"/>
              <a:t>.</a:t>
            </a:r>
          </a:p>
          <a:p>
            <a:r>
              <a:rPr lang="en-US" dirty="0"/>
              <a:t>Guidelines, application form and timeline are available at: </a:t>
            </a:r>
            <a:r>
              <a:rPr lang="en-US" u="sng" dirty="0">
                <a:hlinkClick r:id="rId2"/>
              </a:rPr>
              <a:t>http://www.diversity.iastate.edu/global/women-s-and-diversity-grants-program</a:t>
            </a:r>
            <a:endParaRPr lang="en-US" dirty="0" smtClean="0"/>
          </a:p>
          <a:p>
            <a:endParaRPr lang="en-US" dirty="0"/>
          </a:p>
        </p:txBody>
      </p:sp>
      <p:sp>
        <p:nvSpPr>
          <p:cNvPr id="6" name="Content Placeholder 5"/>
          <p:cNvSpPr>
            <a:spLocks noGrp="1"/>
          </p:cNvSpPr>
          <p:nvPr>
            <p:ph sz="half" idx="2"/>
          </p:nvPr>
        </p:nvSpPr>
        <p:spPr/>
        <p:txBody>
          <a:bodyPr>
            <a:normAutofit fontScale="85000" lnSpcReduction="20000"/>
          </a:bodyPr>
          <a:lstStyle/>
          <a:p>
            <a:r>
              <a:rPr lang="en-US" dirty="0"/>
              <a:t>Grant proposals may be submitted by ISU faculty or staff, as well as individuals or as teams, and at least one of the participants is required to have faculty or staff status.  Individual grants will be awarded for up to $5,000 which must be expended between July 1, 2017 and June 30, 2018</a:t>
            </a:r>
            <a:r>
              <a:rPr lang="en-US" dirty="0" smtClean="0"/>
              <a:t>.</a:t>
            </a:r>
          </a:p>
          <a:p>
            <a:r>
              <a:rPr lang="en-US" sz="4200" b="1" dirty="0"/>
              <a:t>Deadline for submission of proposals is March 1, 2017.</a:t>
            </a:r>
          </a:p>
          <a:p>
            <a:r>
              <a:rPr lang="en-US" dirty="0"/>
              <a:t>Questions?  Contact </a:t>
            </a:r>
            <a:r>
              <a:rPr lang="en-US" dirty="0" smtClean="0"/>
              <a:t>the </a:t>
            </a:r>
            <a:r>
              <a:rPr lang="en-US" dirty="0"/>
              <a:t>office at 515-294-8840</a:t>
            </a:r>
          </a:p>
          <a:p>
            <a:pPr marL="0" indent="0">
              <a:buNone/>
            </a:pPr>
            <a:endParaRPr lang="en-US" dirty="0"/>
          </a:p>
        </p:txBody>
      </p:sp>
    </p:spTree>
    <p:extLst>
      <p:ext uri="{BB962C8B-B14F-4D97-AF65-F5344CB8AC3E}">
        <p14:creationId xmlns:p14="http://schemas.microsoft.com/office/powerpoint/2010/main" val="1240538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Black FSA Winter Celebration</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b="1" dirty="0"/>
              <a:t>The Black Faculty and Staff Association cordially invite you and your family too:</a:t>
            </a:r>
            <a:endParaRPr lang="en-US" dirty="0"/>
          </a:p>
          <a:p>
            <a:pPr marL="0" indent="0">
              <a:buNone/>
            </a:pPr>
            <a:r>
              <a:rPr lang="en-US" b="1" dirty="0"/>
              <a:t> </a:t>
            </a:r>
            <a:endParaRPr lang="en-US" dirty="0"/>
          </a:p>
          <a:p>
            <a:pPr marL="0" indent="0" algn="ctr">
              <a:buNone/>
            </a:pPr>
            <a:r>
              <a:rPr lang="en-US" b="1" dirty="0"/>
              <a:t>A Soulful Winter Celebration!</a:t>
            </a:r>
            <a:endParaRPr lang="en-US" dirty="0"/>
          </a:p>
          <a:p>
            <a:pPr marL="0" indent="0" algn="ctr">
              <a:buNone/>
            </a:pPr>
            <a:r>
              <a:rPr lang="en-US" sz="5800" b="1" dirty="0"/>
              <a:t>Saturday, December 10, 2016, 6:00 p.m. - 11:00p.m.</a:t>
            </a:r>
            <a:endParaRPr lang="en-US" sz="5800" dirty="0"/>
          </a:p>
          <a:p>
            <a:pPr marL="0" indent="0" algn="ctr">
              <a:buNone/>
            </a:pPr>
            <a:r>
              <a:rPr lang="en-US" sz="5800" b="1" dirty="0"/>
              <a:t>At the Score </a:t>
            </a:r>
            <a:r>
              <a:rPr lang="en-US" sz="5800" b="1" dirty="0" smtClean="0"/>
              <a:t>Pavilion</a:t>
            </a:r>
            <a:r>
              <a:rPr lang="en-US" sz="5800" dirty="0"/>
              <a:t> </a:t>
            </a:r>
            <a:r>
              <a:rPr lang="en-US" sz="5800" b="1" dirty="0" smtClean="0"/>
              <a:t>1543 </a:t>
            </a:r>
            <a:r>
              <a:rPr lang="en-US" sz="5800" b="1" dirty="0"/>
              <a:t>Fawcett </a:t>
            </a:r>
            <a:r>
              <a:rPr lang="en-US" sz="5800" b="1" dirty="0" smtClean="0"/>
              <a:t>Parkway</a:t>
            </a:r>
            <a:r>
              <a:rPr lang="en-US" sz="5800" dirty="0"/>
              <a:t> </a:t>
            </a:r>
            <a:r>
              <a:rPr lang="en-US" sz="5800" b="1" dirty="0" smtClean="0"/>
              <a:t>Nevada</a:t>
            </a:r>
            <a:r>
              <a:rPr lang="en-US" sz="5800" b="1" dirty="0"/>
              <a:t>, IA </a:t>
            </a:r>
            <a:r>
              <a:rPr lang="en-US" sz="5800" b="1" dirty="0" smtClean="0"/>
              <a:t>50201</a:t>
            </a:r>
          </a:p>
          <a:p>
            <a:pPr marL="0" indent="0" algn="ctr">
              <a:buNone/>
            </a:pPr>
            <a:r>
              <a:rPr lang="en-US" b="1" i="1" dirty="0" smtClean="0"/>
              <a:t>Also</a:t>
            </a:r>
            <a:r>
              <a:rPr lang="en-US" b="1" i="1" dirty="0"/>
              <a:t>, we will have live music so bring your dancing shoes!</a:t>
            </a:r>
            <a:endParaRPr lang="en-US" dirty="0"/>
          </a:p>
          <a:p>
            <a:pPr marL="0" indent="0" algn="ctr">
              <a:buNone/>
            </a:pPr>
            <a:r>
              <a:rPr lang="en-US" dirty="0" smtClean="0"/>
              <a:t>Please </a:t>
            </a:r>
            <a:r>
              <a:rPr lang="en-US" b="1" dirty="0"/>
              <a:t>RSVP by December 4</a:t>
            </a:r>
            <a:r>
              <a:rPr lang="en-US" b="1" baseline="30000" dirty="0"/>
              <a:t>th</a:t>
            </a:r>
            <a:r>
              <a:rPr lang="en-US" b="1" dirty="0"/>
              <a:t>  </a:t>
            </a:r>
            <a:endParaRPr lang="en-US" dirty="0"/>
          </a:p>
          <a:p>
            <a:pPr marL="0" indent="0">
              <a:buNone/>
            </a:pPr>
            <a:r>
              <a:rPr lang="en-US" dirty="0"/>
              <a:t>@ </a:t>
            </a:r>
            <a:r>
              <a:rPr lang="en-US" u="sng" dirty="0">
                <a:hlinkClick r:id="rId2"/>
              </a:rPr>
              <a:t>http://www.evite.com/event/034526NREBBLRYBZQEPGVQ6JODF4JQ/rsvp</a:t>
            </a:r>
            <a:endParaRPr lang="en-US" dirty="0"/>
          </a:p>
          <a:p>
            <a:pPr marL="0" indent="0">
              <a:buNone/>
            </a:pPr>
            <a:r>
              <a:rPr lang="en-US" dirty="0" smtClean="0"/>
              <a:t>The </a:t>
            </a:r>
            <a:r>
              <a:rPr lang="en-US" dirty="0"/>
              <a:t>main entrees and beverages will be provided, but you are </a:t>
            </a:r>
            <a:r>
              <a:rPr lang="en-US" dirty="0" smtClean="0"/>
              <a:t>encouraged to</a:t>
            </a:r>
            <a:r>
              <a:rPr lang="en-US" b="1" dirty="0" smtClean="0"/>
              <a:t> </a:t>
            </a:r>
            <a:r>
              <a:rPr lang="en-US" b="1" dirty="0"/>
              <a:t>sign up to bring a dish from the suggested categories on our </a:t>
            </a:r>
            <a:r>
              <a:rPr lang="en-US" b="1" u="sng" dirty="0">
                <a:hlinkClick r:id="rId3"/>
              </a:rPr>
              <a:t>Google Doc</a:t>
            </a:r>
            <a:r>
              <a:rPr lang="en-US" dirty="0"/>
              <a:t> website (salads, desserts, breads, starches and vegetable sides</a:t>
            </a:r>
            <a:r>
              <a:rPr lang="en-US" dirty="0" smtClean="0"/>
              <a:t>).</a:t>
            </a:r>
            <a:r>
              <a:rPr lang="en-US" b="1" dirty="0" smtClean="0"/>
              <a:t>If </a:t>
            </a:r>
            <a:r>
              <a:rPr lang="en-US" b="1" dirty="0"/>
              <a:t>you have any questions, please contact Kevin Lazard @ </a:t>
            </a:r>
            <a:r>
              <a:rPr lang="en-US" b="1" dirty="0" smtClean="0"/>
              <a:t>515-294-4132.The </a:t>
            </a:r>
            <a:r>
              <a:rPr lang="en-US" b="1" dirty="0"/>
              <a:t>BFSA looks forward to seeing you!</a:t>
            </a:r>
            <a:endParaRPr lang="en-US" dirty="0"/>
          </a:p>
          <a:p>
            <a:endParaRPr lang="en-US" dirty="0"/>
          </a:p>
        </p:txBody>
      </p:sp>
    </p:spTree>
    <p:extLst>
      <p:ext uri="{BB962C8B-B14F-4D97-AF65-F5344CB8AC3E}">
        <p14:creationId xmlns:p14="http://schemas.microsoft.com/office/powerpoint/2010/main" val="2120348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515600" cy="1325563"/>
          </a:xfrm>
        </p:spPr>
        <p:txBody>
          <a:bodyPr/>
          <a:lstStyle/>
          <a:p>
            <a:r>
              <a:rPr lang="en-US" dirty="0" smtClean="0"/>
              <a:t>VPDI’s Open House</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23459" y="1083922"/>
            <a:ext cx="7380833" cy="5535626"/>
          </a:xfrm>
        </p:spPr>
      </p:pic>
    </p:spTree>
    <p:extLst>
      <p:ext uri="{BB962C8B-B14F-4D97-AF65-F5344CB8AC3E}">
        <p14:creationId xmlns:p14="http://schemas.microsoft.com/office/powerpoint/2010/main" val="1253391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lstStyle/>
          <a:p>
            <a:r>
              <a:rPr lang="en-US" dirty="0" smtClean="0">
                <a:hlinkClick r:id="rId2"/>
              </a:rPr>
              <a:t>Anti-Racist </a:t>
            </a:r>
            <a:r>
              <a:rPr lang="en-US" dirty="0" err="1" smtClean="0">
                <a:hlinkClick r:id="rId2"/>
              </a:rPr>
              <a:t>Bystanter</a:t>
            </a:r>
            <a:r>
              <a:rPr lang="en-US" dirty="0" smtClean="0">
                <a:hlinkClick r:id="rId2"/>
              </a:rPr>
              <a:t> Intervention-#</a:t>
            </a:r>
            <a:r>
              <a:rPr lang="en-US" dirty="0" err="1" smtClean="0">
                <a:hlinkClick r:id="rId2"/>
              </a:rPr>
              <a:t>againsthate</a:t>
            </a:r>
            <a:endParaRPr lang="en-US" dirty="0" smtClean="0"/>
          </a:p>
          <a:p>
            <a:r>
              <a:rPr lang="en-US" dirty="0" smtClean="0">
                <a:hlinkClick r:id="rId3"/>
              </a:rPr>
              <a:t>Self Care</a:t>
            </a:r>
            <a:endParaRPr lang="en-US" dirty="0"/>
          </a:p>
        </p:txBody>
      </p:sp>
    </p:spTree>
    <p:extLst>
      <p:ext uri="{BB962C8B-B14F-4D97-AF65-F5344CB8AC3E}">
        <p14:creationId xmlns:p14="http://schemas.microsoft.com/office/powerpoint/2010/main" val="1746711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FSA Meetings</a:t>
            </a:r>
            <a:endParaRPr lang="en-US" dirty="0"/>
          </a:p>
        </p:txBody>
      </p:sp>
      <p:sp>
        <p:nvSpPr>
          <p:cNvPr id="3" name="Content Placeholder 2"/>
          <p:cNvSpPr>
            <a:spLocks noGrp="1"/>
          </p:cNvSpPr>
          <p:nvPr>
            <p:ph idx="1"/>
          </p:nvPr>
        </p:nvSpPr>
        <p:spPr/>
        <p:txBody>
          <a:bodyPr>
            <a:normAutofit/>
          </a:bodyPr>
          <a:lstStyle/>
          <a:p>
            <a:r>
              <a:rPr lang="en-US" dirty="0" smtClean="0"/>
              <a:t>The FSA are not meeting in December, but will resume Spring Semester</a:t>
            </a:r>
          </a:p>
        </p:txBody>
      </p:sp>
    </p:spTree>
    <p:extLst>
      <p:ext uri="{BB962C8B-B14F-4D97-AF65-F5344CB8AC3E}">
        <p14:creationId xmlns:p14="http://schemas.microsoft.com/office/powerpoint/2010/main" val="16726161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TotalTime>
  <Words>232</Words>
  <Application>Microsoft Office PowerPoint</Application>
  <PresentationFormat>Widescreen</PresentationFormat>
  <Paragraphs>26</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Office Theme</vt:lpstr>
      <vt:lpstr>Hate Crimes 101</vt:lpstr>
      <vt:lpstr>Notice </vt:lpstr>
      <vt:lpstr>Call for Proposal –Women’s and Diversity Grants Program</vt:lpstr>
      <vt:lpstr>Black FSA Winter Celebration</vt:lpstr>
      <vt:lpstr>VPDI’s Open House</vt:lpstr>
      <vt:lpstr>Resources</vt:lpstr>
      <vt:lpstr>FSA Meetings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Nominations for the WISE 30th Anniversary Awards</dc:title>
  <dc:creator>York, Samone M [LAS]</dc:creator>
  <cp:lastModifiedBy>Green, Ben [ITUIS]</cp:lastModifiedBy>
  <cp:revision>10</cp:revision>
  <dcterms:created xsi:type="dcterms:W3CDTF">2016-11-02T14:44:26Z</dcterms:created>
  <dcterms:modified xsi:type="dcterms:W3CDTF">2016-12-01T17:29:10Z</dcterms:modified>
</cp:coreProperties>
</file>