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66" r:id="rId3"/>
    <p:sldId id="270" r:id="rId4"/>
    <p:sldId id="269" r:id="rId5"/>
    <p:sldId id="268" r:id="rId6"/>
    <p:sldId id="276" r:id="rId7"/>
    <p:sldId id="277" r:id="rId8"/>
    <p:sldId id="278" r:id="rId9"/>
    <p:sldId id="267"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1" autoAdjust="0"/>
    <p:restoredTop sz="76000" autoAdjust="0"/>
  </p:normalViewPr>
  <p:slideViewPr>
    <p:cSldViewPr snapToGrid="0">
      <p:cViewPr varScale="1">
        <p:scale>
          <a:sx n="58" d="100"/>
          <a:sy n="58" d="100"/>
        </p:scale>
        <p:origin x="84" y="102"/>
      </p:cViewPr>
      <p:guideLst>
        <p:guide orient="horz" pos="2160"/>
        <p:guide pos="2880"/>
      </p:guideLst>
    </p:cSldViewPr>
  </p:slideViewPr>
  <p:notesTextViewPr>
    <p:cViewPr>
      <p:scale>
        <a:sx n="1" d="1"/>
        <a:sy n="1" d="1"/>
      </p:scale>
      <p:origin x="0" y="0"/>
    </p:cViewPr>
  </p:notesTextViewPr>
  <p:notesViewPr>
    <p:cSldViewPr snapToGrid="0">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3F72A2-95CF-4C71-B777-8B254F8CC7F4}" type="datetimeFigureOut">
              <a:rPr lang="en-US" smtClean="0"/>
              <a:t>1/29/2017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774C2-854B-4BB1-AB5E-CC50DF744463}" type="slidenum">
              <a:rPr lang="en-US" smtClean="0"/>
              <a:t>‹#›</a:t>
            </a:fld>
            <a:endParaRPr lang="en-US"/>
          </a:p>
        </p:txBody>
      </p:sp>
    </p:spTree>
    <p:extLst>
      <p:ext uri="{BB962C8B-B14F-4D97-AF65-F5344CB8AC3E}">
        <p14:creationId xmlns:p14="http://schemas.microsoft.com/office/powerpoint/2010/main" val="3897388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022852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67165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945010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945010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163506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1"/>
            <a:r>
              <a:rPr lang="en-US" sz="1800" dirty="0" smtClean="0"/>
              <a:t>Concept</a:t>
            </a:r>
          </a:p>
          <a:p>
            <a:pPr lvl="2"/>
            <a:r>
              <a:rPr lang="en-US" sz="1600" dirty="0" smtClean="0"/>
              <a:t>To assure that university officials will support the policy concept and the investment of human and other resources required for the policy’s development. </a:t>
            </a:r>
          </a:p>
          <a:p>
            <a:pPr lvl="1"/>
            <a:r>
              <a:rPr lang="en-US" sz="1800" dirty="0" smtClean="0"/>
              <a:t>Policy Development Plan (PDP)</a:t>
            </a:r>
          </a:p>
          <a:p>
            <a:pPr lvl="2"/>
            <a:r>
              <a:rPr lang="en-US" sz="1600" dirty="0" smtClean="0"/>
              <a:t>To assure the PDP incorporates consideration of all the significant factors and stakeholders relevant to development of the policy draft and implementation of the policy. </a:t>
            </a:r>
            <a:endParaRPr lang="en-US" sz="1400" dirty="0" smtClean="0"/>
          </a:p>
          <a:p>
            <a:pPr lvl="1"/>
            <a:r>
              <a:rPr lang="en-US" sz="1800" dirty="0" smtClean="0"/>
              <a:t>Policy draft</a:t>
            </a:r>
          </a:p>
          <a:p>
            <a:pPr lvl="2"/>
            <a:r>
              <a:rPr lang="en-US" sz="1600" dirty="0" smtClean="0"/>
              <a:t>To assure that the policy as drafted:</a:t>
            </a:r>
          </a:p>
          <a:p>
            <a:pPr lvl="3"/>
            <a:r>
              <a:rPr lang="en-US" sz="1600" dirty="0" smtClean="0"/>
              <a:t>Complies with all requirements of the Policy Library</a:t>
            </a:r>
          </a:p>
          <a:p>
            <a:pPr lvl="3"/>
            <a:r>
              <a:rPr lang="en-US" sz="1600" dirty="0" smtClean="0"/>
              <a:t>Is stated and organized clearly and concisely</a:t>
            </a:r>
          </a:p>
          <a:p>
            <a:pPr lvl="3"/>
            <a:r>
              <a:rPr lang="en-US" sz="1600" dirty="0" smtClean="0"/>
              <a:t>Serves the intended purpose</a:t>
            </a:r>
          </a:p>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570669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945010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945010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945010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4056" indent="-17405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DBCB072-F66A-6C44-B4F2-F864B5C1647D}"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67165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2F61819-A6CA-4A65-8E9A-419D5052BB3C}" type="datetimeFigureOut">
              <a:rPr lang="en-US" smtClean="0"/>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109212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61819-A6CA-4A65-8E9A-419D5052BB3C}" type="datetimeFigureOut">
              <a:rPr lang="en-US" smtClean="0"/>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136189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61819-A6CA-4A65-8E9A-419D5052BB3C}" type="datetimeFigureOut">
              <a:rPr lang="en-US" smtClean="0"/>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322468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61819-A6CA-4A65-8E9A-419D5052BB3C}" type="datetimeFigureOut">
              <a:rPr lang="en-US" smtClean="0"/>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380277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F61819-A6CA-4A65-8E9A-419D5052BB3C}" type="datetimeFigureOut">
              <a:rPr lang="en-US" smtClean="0"/>
              <a:t>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2412042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61819-A6CA-4A65-8E9A-419D5052BB3C}" type="datetimeFigureOut">
              <a:rPr lang="en-US" smtClean="0"/>
              <a:t>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1738485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61819-A6CA-4A65-8E9A-419D5052BB3C}" type="datetimeFigureOut">
              <a:rPr lang="en-US" smtClean="0"/>
              <a:t>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195074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61819-A6CA-4A65-8E9A-419D5052BB3C}" type="datetimeFigureOut">
              <a:rPr lang="en-US" smtClean="0"/>
              <a:t>1/29/2017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3619233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61819-A6CA-4A65-8E9A-419D5052BB3C}" type="datetimeFigureOut">
              <a:rPr lang="en-US" smtClean="0"/>
              <a:t>1/29/2017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10787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61819-A6CA-4A65-8E9A-419D5052BB3C}" type="datetimeFigureOut">
              <a:rPr lang="en-US" smtClean="0"/>
              <a:t>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4066774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61819-A6CA-4A65-8E9A-419D5052BB3C}" type="datetimeFigureOut">
              <a:rPr lang="en-US" smtClean="0"/>
              <a:t>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6DDCA0-79FC-4301-AAFC-54B1E60EBEBA}" type="slidenum">
              <a:rPr lang="en-US" smtClean="0"/>
              <a:t>‹#›</a:t>
            </a:fld>
            <a:endParaRPr lang="en-US"/>
          </a:p>
        </p:txBody>
      </p:sp>
    </p:spTree>
    <p:extLst>
      <p:ext uri="{BB962C8B-B14F-4D97-AF65-F5344CB8AC3E}">
        <p14:creationId xmlns:p14="http://schemas.microsoft.com/office/powerpoint/2010/main" val="1361563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61819-A6CA-4A65-8E9A-419D5052BB3C}" type="datetimeFigureOut">
              <a:rPr lang="en-US" smtClean="0"/>
              <a:t>1/29/2017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DDCA0-79FC-4301-AAFC-54B1E60EBEBA}" type="slidenum">
              <a:rPr lang="en-US" smtClean="0"/>
              <a:t>‹#›</a:t>
            </a:fld>
            <a:endParaRPr lang="en-US"/>
          </a:p>
        </p:txBody>
      </p:sp>
    </p:spTree>
    <p:extLst>
      <p:ext uri="{BB962C8B-B14F-4D97-AF65-F5344CB8AC3E}">
        <p14:creationId xmlns:p14="http://schemas.microsoft.com/office/powerpoint/2010/main" val="2740126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3">
            <a:alphaModFix amt="60000"/>
          </a:blip>
          <a:stretch>
            <a:fillRect/>
          </a:stretch>
        </p:blipFill>
        <p:spPr>
          <a:xfrm>
            <a:off x="1656122" y="5489174"/>
            <a:ext cx="5647089" cy="794706"/>
          </a:xfrm>
          <a:prstGeom prst="rect">
            <a:avLst/>
          </a:prstGeom>
        </p:spPr>
      </p:pic>
      <p:sp>
        <p:nvSpPr>
          <p:cNvPr id="3" name="Content Placeholder 2"/>
          <p:cNvSpPr>
            <a:spLocks noGrp="1"/>
          </p:cNvSpPr>
          <p:nvPr>
            <p:ph idx="1"/>
          </p:nvPr>
        </p:nvSpPr>
        <p:spPr>
          <a:xfrm>
            <a:off x="628650" y="184832"/>
            <a:ext cx="7886700" cy="4351338"/>
          </a:xfrm>
        </p:spPr>
        <p:txBody>
          <a:bodyPr/>
          <a:lstStyle/>
          <a:p>
            <a:pPr marL="0" indent="0" algn="ctr">
              <a:buNone/>
            </a:pPr>
            <a:endParaRPr lang="en-US" dirty="0" smtClean="0"/>
          </a:p>
          <a:p>
            <a:pPr marL="0" indent="0" algn="ctr">
              <a:buNone/>
            </a:pPr>
            <a:endParaRPr lang="en-US" dirty="0"/>
          </a:p>
          <a:p>
            <a:pPr marL="0" indent="0" algn="ctr">
              <a:buNone/>
            </a:pPr>
            <a:endParaRPr lang="en-US" b="1" dirty="0">
              <a:solidFill>
                <a:srgbClr val="C00000"/>
              </a:solidFill>
            </a:endParaRPr>
          </a:p>
          <a:p>
            <a:pPr marL="0" indent="0" algn="ctr">
              <a:buNone/>
            </a:pPr>
            <a:r>
              <a:rPr lang="en-US" sz="3400" b="1" dirty="0" smtClean="0">
                <a:solidFill>
                  <a:srgbClr val="C00000"/>
                </a:solidFill>
              </a:rPr>
              <a:t>Policy Development and Approval Process</a:t>
            </a:r>
          </a:p>
          <a:p>
            <a:pPr marL="0" indent="0" algn="ctr">
              <a:buNone/>
            </a:pPr>
            <a:endParaRPr lang="en-US" b="1" dirty="0">
              <a:solidFill>
                <a:srgbClr val="C00000"/>
              </a:solidFill>
            </a:endParaRPr>
          </a:p>
          <a:p>
            <a:pPr marL="0" indent="0" algn="ctr">
              <a:buNone/>
            </a:pPr>
            <a:r>
              <a:rPr lang="en-US" b="1" dirty="0" smtClean="0">
                <a:solidFill>
                  <a:srgbClr val="C00000"/>
                </a:solidFill>
              </a:rPr>
              <a:t>January 5, 2017</a:t>
            </a:r>
            <a:endParaRPr lang="en-US" dirty="0"/>
          </a:p>
        </p:txBody>
      </p:sp>
    </p:spTree>
    <p:extLst>
      <p:ext uri="{BB962C8B-B14F-4D97-AF65-F5344CB8AC3E}">
        <p14:creationId xmlns:p14="http://schemas.microsoft.com/office/powerpoint/2010/main" val="714788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4000" b="1" dirty="0" smtClean="0">
                <a:solidFill>
                  <a:srgbClr val="C00000"/>
                </a:solidFill>
              </a:rPr>
              <a:t>Questions</a:t>
            </a:r>
            <a:endParaRPr lang="en-US" sz="4000" b="1" dirty="0">
              <a:solidFill>
                <a:srgbClr val="C00000"/>
              </a:solidFill>
            </a:endParaRPr>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sp>
        <p:nvSpPr>
          <p:cNvPr id="9" name="Content Placeholder 8"/>
          <p:cNvSpPr>
            <a:spLocks noGrp="1"/>
          </p:cNvSpPr>
          <p:nvPr>
            <p:ph idx="1"/>
          </p:nvPr>
        </p:nvSpPr>
        <p:spPr/>
        <p:txBody>
          <a:bodyPr/>
          <a:lstStyle/>
          <a:p>
            <a:endParaRPr lang="en-US" dirty="0"/>
          </a:p>
        </p:txBody>
      </p:sp>
      <p:pic>
        <p:nvPicPr>
          <p:cNvPr id="11" name="Picture 10"/>
          <p:cNvPicPr>
            <a:picLocks noChangeAspect="1"/>
          </p:cNvPicPr>
          <p:nvPr/>
        </p:nvPicPr>
        <p:blipFill>
          <a:blip r:embed="rId4"/>
          <a:stretch>
            <a:fillRect/>
          </a:stretch>
        </p:blipFill>
        <p:spPr>
          <a:xfrm>
            <a:off x="2640611" y="1621020"/>
            <a:ext cx="3743386" cy="3743386"/>
          </a:xfrm>
          <a:prstGeom prst="rect">
            <a:avLst/>
          </a:prstGeom>
        </p:spPr>
      </p:pic>
    </p:spTree>
    <p:extLst>
      <p:ext uri="{BB962C8B-B14F-4D97-AF65-F5344CB8AC3E}">
        <p14:creationId xmlns:p14="http://schemas.microsoft.com/office/powerpoint/2010/main" val="2696459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4000" b="1" dirty="0" smtClean="0">
                <a:solidFill>
                  <a:srgbClr val="C00000"/>
                </a:solidFill>
              </a:rPr>
              <a:t>How do policies get developed at</a:t>
            </a:r>
            <a:br>
              <a:rPr lang="en-US" sz="4000" b="1" dirty="0" smtClean="0">
                <a:solidFill>
                  <a:srgbClr val="C00000"/>
                </a:solidFill>
              </a:rPr>
            </a:br>
            <a:r>
              <a:rPr lang="en-US" sz="4000" b="1" dirty="0" smtClean="0">
                <a:solidFill>
                  <a:srgbClr val="C00000"/>
                </a:solidFill>
              </a:rPr>
              <a:t>Iowa State University?</a:t>
            </a:r>
            <a:endParaRPr lang="en-US" sz="4000" b="1" dirty="0">
              <a:solidFill>
                <a:srgbClr val="C00000"/>
              </a:solidFill>
            </a:endParaRPr>
          </a:p>
        </p:txBody>
      </p:sp>
      <p:sp>
        <p:nvSpPr>
          <p:cNvPr id="13" name="Content Placeholder 12"/>
          <p:cNvSpPr>
            <a:spLocks noGrp="1"/>
          </p:cNvSpPr>
          <p:nvPr>
            <p:ph idx="1"/>
          </p:nvPr>
        </p:nvSpPr>
        <p:spPr>
          <a:xfrm>
            <a:off x="571499" y="1208329"/>
            <a:ext cx="7886700" cy="4351338"/>
          </a:xfrm>
        </p:spPr>
        <p:txBody>
          <a:bodyPr>
            <a:noAutofit/>
          </a:bodyPr>
          <a:lstStyle/>
          <a:p>
            <a:endParaRPr lang="en-US" sz="2200" dirty="0" smtClean="0"/>
          </a:p>
          <a:p>
            <a:r>
              <a:rPr lang="en-US" sz="2200" dirty="0" smtClean="0"/>
              <a:t>Policy initiatives may arise from individuals, departments, constituent groups, or from changes in laws or regulations. </a:t>
            </a:r>
          </a:p>
          <a:p>
            <a:endParaRPr lang="en-US" sz="2200" dirty="0"/>
          </a:p>
          <a:p>
            <a:r>
              <a:rPr lang="en-US" sz="2200" dirty="0" smtClean="0"/>
              <a:t>When the need for a new policy or policy revision is identified, the Policy Library Advisory Committee (PLAC) is to be notified so that it can serve as an adviser to policy developers and policy approvers. </a:t>
            </a:r>
            <a:endParaRPr lang="en-US" sz="2200" dirty="0"/>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spTree>
    <p:extLst>
      <p:ext uri="{BB962C8B-B14F-4D97-AF65-F5344CB8AC3E}">
        <p14:creationId xmlns:p14="http://schemas.microsoft.com/office/powerpoint/2010/main" val="3645199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4000" b="1" dirty="0" smtClean="0">
                <a:solidFill>
                  <a:srgbClr val="C00000"/>
                </a:solidFill>
              </a:rPr>
              <a:t>Policy Library Advisory Committee </a:t>
            </a:r>
            <a:br>
              <a:rPr lang="en-US" sz="4000" b="1" dirty="0" smtClean="0">
                <a:solidFill>
                  <a:srgbClr val="C00000"/>
                </a:solidFill>
              </a:rPr>
            </a:br>
            <a:r>
              <a:rPr lang="en-US" sz="4000" b="1" dirty="0" smtClean="0">
                <a:solidFill>
                  <a:srgbClr val="C00000"/>
                </a:solidFill>
              </a:rPr>
              <a:t>(PLAC)</a:t>
            </a:r>
            <a:endParaRPr lang="en-US" sz="4000" b="1" dirty="0">
              <a:solidFill>
                <a:srgbClr val="C00000"/>
              </a:solidFill>
            </a:endParaRPr>
          </a:p>
        </p:txBody>
      </p:sp>
      <p:sp>
        <p:nvSpPr>
          <p:cNvPr id="13" name="Content Placeholder 12"/>
          <p:cNvSpPr>
            <a:spLocks noGrp="1"/>
          </p:cNvSpPr>
          <p:nvPr>
            <p:ph idx="1"/>
          </p:nvPr>
        </p:nvSpPr>
        <p:spPr>
          <a:xfrm>
            <a:off x="571499" y="1208329"/>
            <a:ext cx="7886700" cy="4351338"/>
          </a:xfrm>
        </p:spPr>
        <p:txBody>
          <a:bodyPr>
            <a:noAutofit/>
          </a:bodyPr>
          <a:lstStyle/>
          <a:p>
            <a:endParaRPr lang="en-US" sz="2200" dirty="0" smtClean="0"/>
          </a:p>
          <a:p>
            <a:r>
              <a:rPr lang="en-US" sz="2200" dirty="0" smtClean="0"/>
              <a:t>Meets on a regular basis, as needed, to oversee and provide guidance regarding the development and content of university policies.</a:t>
            </a:r>
          </a:p>
          <a:p>
            <a:endParaRPr lang="en-US" sz="2200" dirty="0"/>
          </a:p>
          <a:p>
            <a:r>
              <a:rPr lang="en-US" sz="2200" dirty="0" smtClean="0"/>
              <a:t>PLAC does not create or approve the policies. </a:t>
            </a:r>
          </a:p>
          <a:p>
            <a:endParaRPr lang="en-US" sz="2200" dirty="0"/>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spTree>
    <p:extLst>
      <p:ext uri="{BB962C8B-B14F-4D97-AF65-F5344CB8AC3E}">
        <p14:creationId xmlns:p14="http://schemas.microsoft.com/office/powerpoint/2010/main" val="1966309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4"/>
            <a:ext cx="7886700" cy="650342"/>
          </a:xfrm>
        </p:spPr>
        <p:txBody>
          <a:bodyPr>
            <a:normAutofit/>
          </a:bodyPr>
          <a:lstStyle/>
          <a:p>
            <a:pPr algn="ctr"/>
            <a:r>
              <a:rPr lang="en-US" sz="4000" b="1" dirty="0" smtClean="0">
                <a:solidFill>
                  <a:srgbClr val="C00000"/>
                </a:solidFill>
              </a:rPr>
              <a:t>PLAC Representation</a:t>
            </a:r>
            <a:endParaRPr lang="en-US" sz="4000" b="1" dirty="0">
              <a:solidFill>
                <a:srgbClr val="C00000"/>
              </a:solidFill>
            </a:endParaRPr>
          </a:p>
        </p:txBody>
      </p:sp>
      <p:sp>
        <p:nvSpPr>
          <p:cNvPr id="13" name="Content Placeholder 12"/>
          <p:cNvSpPr>
            <a:spLocks noGrp="1"/>
          </p:cNvSpPr>
          <p:nvPr>
            <p:ph idx="1"/>
          </p:nvPr>
        </p:nvSpPr>
        <p:spPr>
          <a:xfrm>
            <a:off x="571499" y="597566"/>
            <a:ext cx="7963212" cy="4962101"/>
          </a:xfrm>
        </p:spPr>
        <p:txBody>
          <a:bodyPr>
            <a:noAutofit/>
          </a:bodyPr>
          <a:lstStyle/>
          <a:p>
            <a:r>
              <a:rPr lang="en-US" sz="1700" dirty="0" smtClean="0"/>
              <a:t>Academic Affairs</a:t>
            </a:r>
          </a:p>
          <a:p>
            <a:r>
              <a:rPr lang="en-US" sz="1700" dirty="0" smtClean="0"/>
              <a:t>Business and Finance </a:t>
            </a:r>
          </a:p>
          <a:p>
            <a:r>
              <a:rPr lang="en-US" sz="1700" dirty="0" smtClean="0"/>
              <a:t>Faculty Senate Documents Committee</a:t>
            </a:r>
          </a:p>
          <a:p>
            <a:r>
              <a:rPr lang="en-US" sz="1700" dirty="0" smtClean="0"/>
              <a:t>Faculty Senate President-Elect</a:t>
            </a:r>
          </a:p>
          <a:p>
            <a:r>
              <a:rPr lang="en-US" sz="1700" dirty="0" smtClean="0"/>
              <a:t>Graduate and Professional Student Senate (GPSS)</a:t>
            </a:r>
          </a:p>
          <a:p>
            <a:r>
              <a:rPr lang="en-US" sz="1700" dirty="0" smtClean="0"/>
              <a:t>Graduate Council </a:t>
            </a:r>
          </a:p>
          <a:p>
            <a:r>
              <a:rPr lang="en-US" sz="1700" dirty="0" smtClean="0"/>
              <a:t>Internal Audit</a:t>
            </a:r>
          </a:p>
          <a:p>
            <a:r>
              <a:rPr lang="en-US" sz="1700" dirty="0" smtClean="0"/>
              <a:t>Office of Equal Opportunity</a:t>
            </a:r>
          </a:p>
          <a:p>
            <a:r>
              <a:rPr lang="en-US" sz="1700" dirty="0" smtClean="0"/>
              <a:t>Policy Administrator/President’s Office</a:t>
            </a:r>
          </a:p>
          <a:p>
            <a:r>
              <a:rPr lang="en-US" sz="1700" dirty="0" smtClean="0"/>
              <a:t>Professional and Scientific Council Policies and Procedures Committee</a:t>
            </a:r>
          </a:p>
          <a:p>
            <a:r>
              <a:rPr lang="en-US" sz="1700" dirty="0" smtClean="0"/>
              <a:t>Student Affairs</a:t>
            </a:r>
          </a:p>
          <a:p>
            <a:r>
              <a:rPr lang="en-US" sz="1700" dirty="0" smtClean="0"/>
              <a:t>Student Government</a:t>
            </a:r>
          </a:p>
          <a:p>
            <a:r>
              <a:rPr lang="en-US" sz="1700" dirty="0" smtClean="0"/>
              <a:t>University Counsel</a:t>
            </a:r>
          </a:p>
          <a:p>
            <a:r>
              <a:rPr lang="en-US" sz="1700" dirty="0" smtClean="0"/>
              <a:t>University Human Resources</a:t>
            </a:r>
            <a:endParaRPr lang="en-US" sz="1700" dirty="0"/>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695548"/>
            <a:ext cx="5647089" cy="622516"/>
          </a:xfrm>
          <a:prstGeom prst="rect">
            <a:avLst/>
          </a:prstGeom>
        </p:spPr>
      </p:pic>
      <p:pic>
        <p:nvPicPr>
          <p:cNvPr id="2" name="Picture 1"/>
          <p:cNvPicPr>
            <a:picLocks noChangeAspect="1"/>
          </p:cNvPicPr>
          <p:nvPr/>
        </p:nvPicPr>
        <p:blipFill>
          <a:blip r:embed="rId4"/>
          <a:stretch>
            <a:fillRect/>
          </a:stretch>
        </p:blipFill>
        <p:spPr>
          <a:xfrm>
            <a:off x="6119410" y="773956"/>
            <a:ext cx="2857500" cy="2857500"/>
          </a:xfrm>
          <a:prstGeom prst="rect">
            <a:avLst/>
          </a:prstGeom>
        </p:spPr>
      </p:pic>
    </p:spTree>
    <p:extLst>
      <p:ext uri="{BB962C8B-B14F-4D97-AF65-F5344CB8AC3E}">
        <p14:creationId xmlns:p14="http://schemas.microsoft.com/office/powerpoint/2010/main" val="2927711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49" y="40594"/>
            <a:ext cx="7976485" cy="1062368"/>
          </a:xfrm>
        </p:spPr>
        <p:txBody>
          <a:bodyPr>
            <a:normAutofit/>
          </a:bodyPr>
          <a:lstStyle/>
          <a:p>
            <a:pPr algn="ctr"/>
            <a:r>
              <a:rPr lang="en-US" sz="4000" b="1" dirty="0" smtClean="0">
                <a:solidFill>
                  <a:srgbClr val="C00000"/>
                </a:solidFill>
              </a:rPr>
              <a:t>Policy Development Process and PLAC</a:t>
            </a:r>
            <a:endParaRPr lang="en-US" sz="4000" b="1" dirty="0">
              <a:solidFill>
                <a:srgbClr val="C00000"/>
              </a:solidFill>
            </a:endParaRPr>
          </a:p>
        </p:txBody>
      </p:sp>
      <p:sp>
        <p:nvSpPr>
          <p:cNvPr id="13" name="Content Placeholder 12"/>
          <p:cNvSpPr>
            <a:spLocks noGrp="1"/>
          </p:cNvSpPr>
          <p:nvPr>
            <p:ph idx="1"/>
          </p:nvPr>
        </p:nvSpPr>
        <p:spPr>
          <a:xfrm>
            <a:off x="233926" y="969270"/>
            <a:ext cx="8688679" cy="4590397"/>
          </a:xfrm>
        </p:spPr>
        <p:txBody>
          <a:bodyPr>
            <a:noAutofit/>
          </a:bodyPr>
          <a:lstStyle/>
          <a:p>
            <a:pPr marL="0" indent="0">
              <a:buNone/>
            </a:pPr>
            <a:endParaRPr lang="en-US" sz="2200" dirty="0" smtClean="0"/>
          </a:p>
          <a:p>
            <a:r>
              <a:rPr lang="en-US" dirty="0" smtClean="0"/>
              <a:t>PLAC will meet with policy developers for discussion at the following points in the policy development or revision process:</a:t>
            </a:r>
          </a:p>
          <a:p>
            <a:endParaRPr lang="en-US" dirty="0" smtClean="0"/>
          </a:p>
          <a:p>
            <a:pPr lvl="1"/>
            <a:r>
              <a:rPr lang="en-US" sz="2800" dirty="0" smtClean="0"/>
              <a:t>Concept</a:t>
            </a:r>
          </a:p>
          <a:p>
            <a:pPr marL="914400" lvl="2" indent="0">
              <a:buNone/>
            </a:pPr>
            <a:endParaRPr lang="en-US" sz="2800" dirty="0" smtClean="0"/>
          </a:p>
          <a:p>
            <a:pPr lvl="1"/>
            <a:r>
              <a:rPr lang="en-US" sz="2800" dirty="0" smtClean="0"/>
              <a:t>Policy Development Plan (PDP)</a:t>
            </a:r>
          </a:p>
          <a:p>
            <a:pPr marL="914400" lvl="2" indent="0">
              <a:buNone/>
            </a:pPr>
            <a:endParaRPr lang="en-US" sz="2800" dirty="0" smtClean="0"/>
          </a:p>
          <a:p>
            <a:pPr lvl="1"/>
            <a:r>
              <a:rPr lang="en-US" sz="2800" dirty="0" smtClean="0"/>
              <a:t>Policy draft</a:t>
            </a:r>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pic>
        <p:nvPicPr>
          <p:cNvPr id="3" name="Picture 2"/>
          <p:cNvPicPr>
            <a:picLocks noChangeAspect="1"/>
          </p:cNvPicPr>
          <p:nvPr/>
        </p:nvPicPr>
        <p:blipFill>
          <a:blip r:embed="rId4"/>
          <a:stretch>
            <a:fillRect/>
          </a:stretch>
        </p:blipFill>
        <p:spPr>
          <a:xfrm>
            <a:off x="5913930" y="2471177"/>
            <a:ext cx="2984500" cy="2717800"/>
          </a:xfrm>
          <a:prstGeom prst="rect">
            <a:avLst/>
          </a:prstGeom>
        </p:spPr>
      </p:pic>
    </p:spTree>
    <p:extLst>
      <p:ext uri="{BB962C8B-B14F-4D97-AF65-F5344CB8AC3E}">
        <p14:creationId xmlns:p14="http://schemas.microsoft.com/office/powerpoint/2010/main" val="3827102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4000" b="1" dirty="0" smtClean="0">
                <a:solidFill>
                  <a:srgbClr val="C00000"/>
                </a:solidFill>
              </a:rPr>
              <a:t>Policy Development Plan (PDP)</a:t>
            </a:r>
            <a:endParaRPr lang="en-US" sz="4000" b="1" dirty="0">
              <a:solidFill>
                <a:srgbClr val="C00000"/>
              </a:solidFill>
            </a:endParaRPr>
          </a:p>
        </p:txBody>
      </p:sp>
      <p:sp>
        <p:nvSpPr>
          <p:cNvPr id="13" name="Content Placeholder 12"/>
          <p:cNvSpPr>
            <a:spLocks noGrp="1"/>
          </p:cNvSpPr>
          <p:nvPr>
            <p:ph idx="1"/>
          </p:nvPr>
        </p:nvSpPr>
        <p:spPr>
          <a:xfrm>
            <a:off x="571499" y="1208329"/>
            <a:ext cx="7886700" cy="4351338"/>
          </a:xfrm>
        </p:spPr>
        <p:txBody>
          <a:bodyPr>
            <a:noAutofit/>
          </a:bodyPr>
          <a:lstStyle/>
          <a:p>
            <a:endParaRPr lang="en-US" sz="2200" dirty="0" smtClean="0"/>
          </a:p>
          <a:p>
            <a:r>
              <a:rPr lang="en-US" sz="2200" dirty="0" smtClean="0"/>
              <a:t>General Information</a:t>
            </a:r>
          </a:p>
          <a:p>
            <a:r>
              <a:rPr lang="en-US" sz="2200" dirty="0" smtClean="0"/>
              <a:t>PDP Process</a:t>
            </a:r>
          </a:p>
          <a:p>
            <a:r>
              <a:rPr lang="en-US" sz="2200" dirty="0" smtClean="0"/>
              <a:t>Policy Development Team</a:t>
            </a:r>
          </a:p>
          <a:p>
            <a:r>
              <a:rPr lang="en-US" sz="2200" dirty="0" smtClean="0"/>
              <a:t>Policy Development</a:t>
            </a:r>
          </a:p>
          <a:p>
            <a:pPr lvl="1"/>
            <a:r>
              <a:rPr lang="en-US" sz="1800" dirty="0" smtClean="0"/>
              <a:t>Description</a:t>
            </a:r>
          </a:p>
          <a:p>
            <a:pPr lvl="1"/>
            <a:r>
              <a:rPr lang="en-US" sz="1800" dirty="0" smtClean="0"/>
              <a:t>Stakeholders</a:t>
            </a:r>
          </a:p>
          <a:p>
            <a:pPr lvl="1"/>
            <a:r>
              <a:rPr lang="en-US" sz="1800" dirty="0" smtClean="0"/>
              <a:t>Professional and Scientific Council response</a:t>
            </a:r>
          </a:p>
          <a:p>
            <a:r>
              <a:rPr lang="en-US" sz="2200" dirty="0" smtClean="0"/>
              <a:t>Policy Adoption and Implementation</a:t>
            </a:r>
          </a:p>
          <a:p>
            <a:r>
              <a:rPr lang="en-US" sz="2200" dirty="0" smtClean="0"/>
              <a:t>Approval of PDP</a:t>
            </a:r>
            <a:endParaRPr lang="en-US" sz="2200" dirty="0"/>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spTree>
    <p:extLst>
      <p:ext uri="{BB962C8B-B14F-4D97-AF65-F5344CB8AC3E}">
        <p14:creationId xmlns:p14="http://schemas.microsoft.com/office/powerpoint/2010/main" val="1151507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3600" b="1" dirty="0" smtClean="0">
                <a:solidFill>
                  <a:srgbClr val="C00000"/>
                </a:solidFill>
              </a:rPr>
              <a:t>Role of Professional and Scientific Council</a:t>
            </a:r>
            <a:endParaRPr lang="en-US" sz="3600" b="1" dirty="0">
              <a:solidFill>
                <a:srgbClr val="C00000"/>
              </a:solidFill>
            </a:endParaRPr>
          </a:p>
        </p:txBody>
      </p:sp>
      <p:sp>
        <p:nvSpPr>
          <p:cNvPr id="13" name="Content Placeholder 12"/>
          <p:cNvSpPr>
            <a:spLocks noGrp="1"/>
          </p:cNvSpPr>
          <p:nvPr>
            <p:ph idx="1"/>
          </p:nvPr>
        </p:nvSpPr>
        <p:spPr>
          <a:xfrm>
            <a:off x="571499" y="1208329"/>
            <a:ext cx="7886700" cy="4351338"/>
          </a:xfrm>
        </p:spPr>
        <p:txBody>
          <a:bodyPr>
            <a:noAutofit/>
          </a:bodyPr>
          <a:lstStyle/>
          <a:p>
            <a:endParaRPr lang="en-US" sz="2200" dirty="0" smtClean="0"/>
          </a:p>
          <a:p>
            <a:pPr marL="0" indent="0">
              <a:buNone/>
            </a:pPr>
            <a:endParaRPr lang="en-US" sz="2200" dirty="0" smtClean="0"/>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64109" y="958586"/>
            <a:ext cx="3101480" cy="4564772"/>
          </a:xfrm>
          <a:prstGeom prst="rect">
            <a:avLst/>
          </a:prstGeom>
        </p:spPr>
      </p:pic>
    </p:spTree>
    <p:extLst>
      <p:ext uri="{BB962C8B-B14F-4D97-AF65-F5344CB8AC3E}">
        <p14:creationId xmlns:p14="http://schemas.microsoft.com/office/powerpoint/2010/main" val="631523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3200" b="1" dirty="0" smtClean="0">
                <a:solidFill>
                  <a:srgbClr val="C00000"/>
                </a:solidFill>
              </a:rPr>
              <a:t>Submit Questions/Comments on Draft Policies</a:t>
            </a:r>
            <a:endParaRPr lang="en-US" sz="3200" b="1" dirty="0">
              <a:solidFill>
                <a:srgbClr val="C00000"/>
              </a:solidFill>
            </a:endParaRPr>
          </a:p>
        </p:txBody>
      </p:sp>
      <p:sp>
        <p:nvSpPr>
          <p:cNvPr id="13" name="Content Placeholder 12"/>
          <p:cNvSpPr>
            <a:spLocks noGrp="1"/>
          </p:cNvSpPr>
          <p:nvPr>
            <p:ph idx="1"/>
          </p:nvPr>
        </p:nvSpPr>
        <p:spPr>
          <a:xfrm>
            <a:off x="571499" y="1208329"/>
            <a:ext cx="7886700" cy="4351338"/>
          </a:xfrm>
        </p:spPr>
        <p:txBody>
          <a:bodyPr>
            <a:noAutofit/>
          </a:bodyPr>
          <a:lstStyle/>
          <a:p>
            <a:endParaRPr lang="en-US" sz="2200" dirty="0" smtClean="0"/>
          </a:p>
          <a:p>
            <a:endParaRPr lang="en-US" sz="2200" dirty="0"/>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pic>
        <p:nvPicPr>
          <p:cNvPr id="2" name="Picture 1"/>
          <p:cNvPicPr>
            <a:picLocks noChangeAspect="1"/>
          </p:cNvPicPr>
          <p:nvPr/>
        </p:nvPicPr>
        <p:blipFill>
          <a:blip r:embed="rId4"/>
          <a:stretch>
            <a:fillRect/>
          </a:stretch>
        </p:blipFill>
        <p:spPr>
          <a:xfrm>
            <a:off x="0" y="1027997"/>
            <a:ext cx="9144000" cy="4302986"/>
          </a:xfrm>
          <a:prstGeom prst="rect">
            <a:avLst/>
          </a:prstGeom>
        </p:spPr>
      </p:pic>
      <p:sp>
        <p:nvSpPr>
          <p:cNvPr id="9" name="Oval 8"/>
          <p:cNvSpPr/>
          <p:nvPr/>
        </p:nvSpPr>
        <p:spPr>
          <a:xfrm>
            <a:off x="2844112" y="1818275"/>
            <a:ext cx="1019907" cy="41030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553510" y="3255469"/>
            <a:ext cx="1019907" cy="41030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652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40593"/>
            <a:ext cx="7886700" cy="1325563"/>
          </a:xfrm>
        </p:spPr>
        <p:txBody>
          <a:bodyPr>
            <a:normAutofit/>
          </a:bodyPr>
          <a:lstStyle/>
          <a:p>
            <a:pPr algn="ctr"/>
            <a:r>
              <a:rPr lang="en-US" sz="4000" b="1" dirty="0" smtClean="0">
                <a:solidFill>
                  <a:srgbClr val="C00000"/>
                </a:solidFill>
              </a:rPr>
              <a:t>Final Approval and Implementation</a:t>
            </a:r>
            <a:endParaRPr lang="en-US" sz="4000" b="1" dirty="0">
              <a:solidFill>
                <a:srgbClr val="C00000"/>
              </a:solidFill>
            </a:endParaRPr>
          </a:p>
        </p:txBody>
      </p:sp>
      <p:sp>
        <p:nvSpPr>
          <p:cNvPr id="13" name="Content Placeholder 12"/>
          <p:cNvSpPr>
            <a:spLocks noGrp="1"/>
          </p:cNvSpPr>
          <p:nvPr>
            <p:ph idx="1"/>
          </p:nvPr>
        </p:nvSpPr>
        <p:spPr>
          <a:xfrm>
            <a:off x="571499" y="1208329"/>
            <a:ext cx="7886700" cy="4351338"/>
          </a:xfrm>
        </p:spPr>
        <p:txBody>
          <a:bodyPr>
            <a:noAutofit/>
          </a:bodyPr>
          <a:lstStyle/>
          <a:p>
            <a:endParaRPr lang="en-US" sz="2200" dirty="0" smtClean="0"/>
          </a:p>
          <a:p>
            <a:r>
              <a:rPr lang="en-US" sz="2200" smtClean="0"/>
              <a:t>At </a:t>
            </a:r>
            <a:r>
              <a:rPr lang="en-US" sz="2200" dirty="0" smtClean="0"/>
              <a:t>the conclusion of the policy development process, the policy administrator prepares and routes a Final Approval Form with the final draft of the policy for signature approval by university officials a provided in the PDP</a:t>
            </a:r>
            <a:r>
              <a:rPr lang="en-US" sz="2200" smtClean="0"/>
              <a:t>. </a:t>
            </a:r>
          </a:p>
          <a:p>
            <a:endParaRPr lang="en-US" sz="2200" dirty="0" smtClean="0"/>
          </a:p>
          <a:p>
            <a:r>
              <a:rPr lang="en-US" sz="2200" dirty="0" smtClean="0"/>
              <a:t>Following final approval, the policy is posted and announced in the Policy Library. </a:t>
            </a:r>
          </a:p>
        </p:txBody>
      </p:sp>
      <p:sp>
        <p:nvSpPr>
          <p:cNvPr id="4" name="Rectangle 3"/>
          <p:cNvSpPr/>
          <p:nvPr/>
        </p:nvSpPr>
        <p:spPr>
          <a:xfrm>
            <a:off x="0" y="6410880"/>
            <a:ext cx="9144000" cy="44712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alphaModFix amt="60000"/>
          </a:blip>
          <a:stretch>
            <a:fillRect/>
          </a:stretch>
        </p:blipFill>
        <p:spPr>
          <a:xfrm>
            <a:off x="1691305" y="5523358"/>
            <a:ext cx="5647089" cy="794706"/>
          </a:xfrm>
          <a:prstGeom prst="rect">
            <a:avLst/>
          </a:prstGeom>
        </p:spPr>
      </p:pic>
    </p:spTree>
    <p:extLst>
      <p:ext uri="{BB962C8B-B14F-4D97-AF65-F5344CB8AC3E}">
        <p14:creationId xmlns:p14="http://schemas.microsoft.com/office/powerpoint/2010/main" val="250638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TotalTime>
  <Words>389</Words>
  <Application>Microsoft Office PowerPoint</Application>
  <PresentationFormat>On-screen Show (4:3)</PresentationFormat>
  <Paragraphs>78</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How do policies get developed at Iowa State University?</vt:lpstr>
      <vt:lpstr>Policy Library Advisory Committee  (PLAC)</vt:lpstr>
      <vt:lpstr>PLAC Representation</vt:lpstr>
      <vt:lpstr>Policy Development Process and PLAC</vt:lpstr>
      <vt:lpstr>Policy Development Plan (PDP)</vt:lpstr>
      <vt:lpstr>Role of Professional and Scientific Council</vt:lpstr>
      <vt:lpstr>Submit Questions/Comments on Draft Policies</vt:lpstr>
      <vt:lpstr>Final Approval and Implementation</vt:lpstr>
      <vt:lpstr>Questions</vt:lpstr>
    </vt:vector>
  </TitlesOfParts>
  <Company>Iowa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Development Process</dc:title>
  <dc:creator>Bell, Jessica M [NREM]</dc:creator>
  <cp:lastModifiedBy>Gruhn, Melissa S [CHEM]</cp:lastModifiedBy>
  <cp:revision>32</cp:revision>
  <dcterms:created xsi:type="dcterms:W3CDTF">2015-09-01T20:24:01Z</dcterms:created>
  <dcterms:modified xsi:type="dcterms:W3CDTF">2017-01-30T04:07:39Z</dcterms:modified>
</cp:coreProperties>
</file>