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2" r:id="rId3"/>
    <p:sldMasterId id="2147483724" r:id="rId4"/>
    <p:sldMasterId id="2147483726" r:id="rId5"/>
    <p:sldMasterId id="2147483728" r:id="rId6"/>
    <p:sldMasterId id="2147483730" r:id="rId7"/>
    <p:sldMasterId id="2147483732" r:id="rId8"/>
    <p:sldMasterId id="2147483734" r:id="rId9"/>
    <p:sldMasterId id="2147483736" r:id="rId10"/>
    <p:sldMasterId id="2147483738" r:id="rId11"/>
    <p:sldMasterId id="2147483740" r:id="rId12"/>
    <p:sldMasterId id="2147483742" r:id="rId13"/>
    <p:sldMasterId id="2147483744" r:id="rId14"/>
    <p:sldMasterId id="2147483746" r:id="rId15"/>
    <p:sldMasterId id="2147483748" r:id="rId16"/>
    <p:sldMasterId id="2147483750" r:id="rId17"/>
    <p:sldMasterId id="2147483752" r:id="rId18"/>
    <p:sldMasterId id="2147483754" r:id="rId19"/>
    <p:sldMasterId id="2147483756" r:id="rId20"/>
    <p:sldMasterId id="2147483758" r:id="rId21"/>
    <p:sldMasterId id="2147483760" r:id="rId22"/>
    <p:sldMasterId id="2147483762" r:id="rId23"/>
    <p:sldMasterId id="2147483764" r:id="rId24"/>
    <p:sldMasterId id="2147483766" r:id="rId25"/>
    <p:sldMasterId id="2147483768" r:id="rId26"/>
    <p:sldMasterId id="2147483770" r:id="rId27"/>
    <p:sldMasterId id="2147483772" r:id="rId28"/>
    <p:sldMasterId id="2147483774" r:id="rId29"/>
    <p:sldMasterId id="2147483776" r:id="rId30"/>
    <p:sldMasterId id="2147483778" r:id="rId31"/>
    <p:sldMasterId id="2147483780" r:id="rId32"/>
    <p:sldMasterId id="2147483782" r:id="rId33"/>
    <p:sldMasterId id="2147483784" r:id="rId34"/>
    <p:sldMasterId id="2147483786" r:id="rId35"/>
    <p:sldMasterId id="2147483788" r:id="rId36"/>
    <p:sldMasterId id="2147483790" r:id="rId37"/>
    <p:sldMasterId id="2147483792" r:id="rId38"/>
    <p:sldMasterId id="2147483794" r:id="rId39"/>
    <p:sldMasterId id="2147483796" r:id="rId40"/>
    <p:sldMasterId id="2147483798" r:id="rId41"/>
    <p:sldMasterId id="2147483800" r:id="rId42"/>
    <p:sldMasterId id="2147483802" r:id="rId43"/>
    <p:sldMasterId id="2147483804" r:id="rId44"/>
    <p:sldMasterId id="2147483806" r:id="rId45"/>
    <p:sldMasterId id="2147483808" r:id="rId46"/>
    <p:sldMasterId id="2147483810" r:id="rId47"/>
    <p:sldMasterId id="2147483812" r:id="rId48"/>
    <p:sldMasterId id="2147483814" r:id="rId49"/>
    <p:sldMasterId id="2147483816" r:id="rId50"/>
    <p:sldMasterId id="2147483818" r:id="rId51"/>
    <p:sldMasterId id="2147483820" r:id="rId52"/>
    <p:sldMasterId id="2147483822" r:id="rId53"/>
    <p:sldMasterId id="2147483824" r:id="rId54"/>
    <p:sldMasterId id="2147483826" r:id="rId55"/>
    <p:sldMasterId id="2147483828" r:id="rId56"/>
    <p:sldMasterId id="2147483830" r:id="rId57"/>
    <p:sldMasterId id="2147483832" r:id="rId58"/>
    <p:sldMasterId id="2147483834" r:id="rId59"/>
    <p:sldMasterId id="2147483836" r:id="rId60"/>
  </p:sldMasterIdLst>
  <p:notesMasterIdLst>
    <p:notesMasterId r:id="rId69"/>
  </p:notesMasterIdLst>
  <p:handoutMasterIdLst>
    <p:handoutMasterId r:id="rId70"/>
  </p:handoutMasterIdLst>
  <p:sldIdLst>
    <p:sldId id="295" r:id="rId61"/>
    <p:sldId id="297" r:id="rId62"/>
    <p:sldId id="305" r:id="rId63"/>
    <p:sldId id="306" r:id="rId64"/>
    <p:sldId id="301" r:id="rId65"/>
    <p:sldId id="302" r:id="rId66"/>
    <p:sldId id="300" r:id="rId67"/>
    <p:sldId id="303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BBE0E3"/>
    <a:srgbClr val="7A6E67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59" autoAdjust="0"/>
  </p:normalViewPr>
  <p:slideViewPr>
    <p:cSldViewPr>
      <p:cViewPr varScale="1">
        <p:scale>
          <a:sx n="60" d="100"/>
          <a:sy n="60" d="100"/>
        </p:scale>
        <p:origin x="7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9866-1796-4DB4-A1A1-52F96C52719E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C6EB8-3378-497D-9C76-5BA7056365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8A18-73C6-48D5-A809-B19EC84F5682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792"/>
            <a:ext cx="5607050" cy="36609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7B42-2EFA-45D4-8905-5C4A32FFC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6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E256-620F-0647-B036-2167265C8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45D9-0FD6-44F8-9B10-6B832617E2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4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45D9-0FD6-44F8-9B10-6B832617E2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5" name="Picture 3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029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2954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0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12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3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4" name="Picture 10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14249" y="63246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710488" y="565630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ABB81D-84EA-4E61-B5DF-1E2B4B724E3D}" type="slidenum">
              <a:rPr lang="en-US" sz="1600" b="0" smtClean="0">
                <a:solidFill>
                  <a:srgbClr val="7A6E67"/>
                </a:solidFill>
              </a:rPr>
              <a:pPr algn="r"/>
              <a:t>‹#›</a:t>
            </a:fld>
            <a:endParaRPr lang="en-US" b="0" dirty="0">
              <a:solidFill>
                <a:srgbClr val="7A6E6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plus.iastate.edu/frontdoor/login.j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&amp; Scientific Council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858000" cy="1752600"/>
          </a:xfrm>
        </p:spPr>
        <p:txBody>
          <a:bodyPr/>
          <a:lstStyle/>
          <a:p>
            <a:r>
              <a:rPr lang="en-US" sz="2000" dirty="0" smtClean="0"/>
              <a:t>January 5, 2017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5410200" cy="2990850"/>
          </a:xfrm>
          <a:prstGeom prst="rect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r>
              <a:rPr lang="en-US" dirty="0" smtClean="0"/>
              <a:t>UHR Updates</a:t>
            </a:r>
          </a:p>
          <a:p>
            <a:r>
              <a:rPr lang="en-US" dirty="0" smtClean="0"/>
              <a:t>Class/Comp </a:t>
            </a:r>
            <a:r>
              <a:rPr lang="en-US" dirty="0"/>
              <a:t>Review Update</a:t>
            </a:r>
          </a:p>
          <a:p>
            <a:r>
              <a:rPr lang="en-US" dirty="0"/>
              <a:t>UHR Priorities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Tuition Reimbursement Reminder</a:t>
            </a:r>
            <a:endParaRPr lang="en-US" dirty="0"/>
          </a:p>
          <a:p>
            <a:r>
              <a:rPr lang="en-US" dirty="0"/>
              <a:t>Questions </a:t>
            </a:r>
            <a:r>
              <a:rPr lang="en-US" dirty="0" smtClean="0"/>
              <a:t>&amp; Comments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555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new on FLSA</a:t>
            </a:r>
          </a:p>
          <a:p>
            <a:r>
              <a:rPr lang="en-US" dirty="0" smtClean="0"/>
              <a:t>Higher Education Recruitment Consortium (HERC) Update</a:t>
            </a:r>
          </a:p>
          <a:p>
            <a:pPr lvl="1"/>
            <a:r>
              <a:rPr lang="en-US" dirty="0" smtClean="0"/>
              <a:t>83 total applicants- 2 hires (many candidates still in the hiring process)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Applicant portal- going mobile- final testing stages</a:t>
            </a:r>
          </a:p>
          <a:p>
            <a:r>
              <a:rPr lang="en-US" dirty="0" smtClean="0"/>
              <a:t>New UHR Website coming this semester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44008"/>
              </p:ext>
            </p:extLst>
          </p:nvPr>
        </p:nvGraphicFramePr>
        <p:xfrm>
          <a:off x="1447800" y="324104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951349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81411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Applicants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9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5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&amp; Scientific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Doctoral Scholar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30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6" y="243391"/>
            <a:ext cx="6481764" cy="585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6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Class/Comp Review Update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143000"/>
            <a:ext cx="7985166" cy="48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defRPr sz="2600">
                <a:solidFill>
                  <a:srgbClr val="7A6E67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Timeline for announcing vendor and project kick off still targeted for January 2017</a:t>
            </a:r>
          </a:p>
          <a:p>
            <a:r>
              <a:rPr lang="en-US" sz="2400" kern="0" dirty="0" smtClean="0"/>
              <a:t>Communication/transparency will be key through out the process</a:t>
            </a:r>
          </a:p>
          <a:p>
            <a:r>
              <a:rPr lang="en-US" sz="2400" kern="0" dirty="0" smtClean="0"/>
              <a:t>More information on campus engagement made available after project planning can take place</a:t>
            </a:r>
          </a:p>
          <a:p>
            <a:r>
              <a:rPr lang="en-US" sz="2400" kern="0" dirty="0" smtClean="0"/>
              <a:t>DRAFT Concepts</a:t>
            </a:r>
          </a:p>
          <a:p>
            <a:pPr lvl="1"/>
            <a:r>
              <a:rPr lang="en-US" sz="2400" kern="0" dirty="0" smtClean="0"/>
              <a:t>Phase 1 – Project kickoff, planning, and data collection</a:t>
            </a:r>
          </a:p>
          <a:p>
            <a:pPr lvl="1"/>
            <a:r>
              <a:rPr lang="en-US" sz="2400" kern="0" dirty="0" smtClean="0"/>
              <a:t>Phase 2 – Job review and structure development</a:t>
            </a:r>
          </a:p>
          <a:p>
            <a:pPr lvl="1"/>
            <a:r>
              <a:rPr lang="en-US" sz="2400" kern="0" dirty="0" smtClean="0"/>
              <a:t>Phase 3 – Market benchmarking and implementation planning</a:t>
            </a:r>
          </a:p>
          <a:p>
            <a:pPr lvl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31704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857252"/>
            <a:ext cx="9143998" cy="4732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UHR Priorities Timeline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636802"/>
            <a:ext cx="364787" cy="522021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200" dirty="0"/>
              <a:t>ERP HCM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2165417"/>
            <a:ext cx="364787" cy="888884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200" dirty="0"/>
              <a:t>FLSA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3054301"/>
            <a:ext cx="364787" cy="2946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/>
              <a:t>UHR Initiatives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76712" y="1347806"/>
          <a:ext cx="8767284" cy="278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6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indent="0" algn="ctr"/>
                      <a:r>
                        <a:rPr lang="en-AU" sz="900" dirty="0" smtClean="0"/>
                        <a:t>July-16</a:t>
                      </a:r>
                      <a:endParaRPr lang="en-A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Aug-16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Sep-16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Oct-16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Nov-16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Dec-16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Jan-17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Feb-17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Mar-17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Apr-17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May-17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June-17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387769" y="2158823"/>
            <a:ext cx="87672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770" y="3054301"/>
            <a:ext cx="87672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1355324"/>
            <a:ext cx="356616" cy="2633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6" name="Pentagon 45"/>
          <p:cNvSpPr/>
          <p:nvPr/>
        </p:nvSpPr>
        <p:spPr>
          <a:xfrm>
            <a:off x="448327" y="1687478"/>
            <a:ext cx="8646177" cy="394557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Analysis/ Phase 0 until contract signed</a:t>
            </a:r>
          </a:p>
        </p:txBody>
      </p:sp>
      <p:sp>
        <p:nvSpPr>
          <p:cNvPr id="30" name="Pentagon 29"/>
          <p:cNvSpPr/>
          <p:nvPr/>
        </p:nvSpPr>
        <p:spPr>
          <a:xfrm>
            <a:off x="425067" y="2222419"/>
            <a:ext cx="3558406" cy="360543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Class Comp Review to meet FLSA Regulations</a:t>
            </a:r>
          </a:p>
        </p:txBody>
      </p:sp>
      <p:sp>
        <p:nvSpPr>
          <p:cNvPr id="38" name="Pentagon 37"/>
          <p:cNvSpPr/>
          <p:nvPr/>
        </p:nvSpPr>
        <p:spPr>
          <a:xfrm>
            <a:off x="425067" y="3123544"/>
            <a:ext cx="3558406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First Report of Injury (Origami) Implementation</a:t>
            </a:r>
          </a:p>
        </p:txBody>
      </p:sp>
      <p:sp>
        <p:nvSpPr>
          <p:cNvPr id="42" name="Pentagon 41"/>
          <p:cNvSpPr/>
          <p:nvPr/>
        </p:nvSpPr>
        <p:spPr>
          <a:xfrm>
            <a:off x="425068" y="3443454"/>
            <a:ext cx="4339292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Talent Acquisition Enhancements (HERC, PA Mobile Site, …)</a:t>
            </a:r>
          </a:p>
        </p:txBody>
      </p:sp>
      <p:sp>
        <p:nvSpPr>
          <p:cNvPr id="51" name="Pentagon 50"/>
          <p:cNvSpPr/>
          <p:nvPr/>
        </p:nvSpPr>
        <p:spPr>
          <a:xfrm>
            <a:off x="425066" y="2641161"/>
            <a:ext cx="2850723" cy="34982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Planning Timekeeping Practices</a:t>
            </a:r>
          </a:p>
        </p:txBody>
      </p:sp>
      <p:sp>
        <p:nvSpPr>
          <p:cNvPr id="52" name="Pentagon 51"/>
          <p:cNvSpPr/>
          <p:nvPr/>
        </p:nvSpPr>
        <p:spPr>
          <a:xfrm>
            <a:off x="3983473" y="2219075"/>
            <a:ext cx="5099969" cy="360543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Class Comp Review</a:t>
            </a:r>
          </a:p>
        </p:txBody>
      </p:sp>
      <p:sp>
        <p:nvSpPr>
          <p:cNvPr id="41" name="Pentagon 40"/>
          <p:cNvSpPr/>
          <p:nvPr/>
        </p:nvSpPr>
        <p:spPr>
          <a:xfrm>
            <a:off x="1358877" y="3763365"/>
            <a:ext cx="4503397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Redesign/Launch of UHR Website</a:t>
            </a:r>
          </a:p>
        </p:txBody>
      </p:sp>
      <p:sp>
        <p:nvSpPr>
          <p:cNvPr id="53" name="Pentagon 52"/>
          <p:cNvSpPr/>
          <p:nvPr/>
        </p:nvSpPr>
        <p:spPr>
          <a:xfrm>
            <a:off x="1358876" y="4082687"/>
            <a:ext cx="4503396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Well Being Portal Implementation</a:t>
            </a:r>
          </a:p>
        </p:txBody>
      </p:sp>
      <p:sp>
        <p:nvSpPr>
          <p:cNvPr id="55" name="Pentagon 54"/>
          <p:cNvSpPr/>
          <p:nvPr/>
        </p:nvSpPr>
        <p:spPr>
          <a:xfrm>
            <a:off x="425067" y="4402008"/>
            <a:ext cx="3208355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Scanning of Personnel Files</a:t>
            </a:r>
          </a:p>
        </p:txBody>
      </p:sp>
      <p:sp>
        <p:nvSpPr>
          <p:cNvPr id="56" name="Pentagon 55"/>
          <p:cNvSpPr/>
          <p:nvPr/>
        </p:nvSpPr>
        <p:spPr>
          <a:xfrm>
            <a:off x="418010" y="4723183"/>
            <a:ext cx="4346350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Human Capital Capabilities Assessment &amp; Analyses</a:t>
            </a:r>
          </a:p>
        </p:txBody>
      </p:sp>
      <p:sp>
        <p:nvSpPr>
          <p:cNvPr id="57" name="Pentagon 56"/>
          <p:cNvSpPr/>
          <p:nvPr/>
        </p:nvSpPr>
        <p:spPr>
          <a:xfrm>
            <a:off x="418011" y="5033808"/>
            <a:ext cx="8665432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Facilitating Human Capital Capabilities &amp; Partnerships to advance priorities across campus (eData, open forums, meetings, …)</a:t>
            </a:r>
          </a:p>
        </p:txBody>
      </p:sp>
      <p:sp>
        <p:nvSpPr>
          <p:cNvPr id="22" name="Pentagon 21"/>
          <p:cNvSpPr/>
          <p:nvPr/>
        </p:nvSpPr>
        <p:spPr>
          <a:xfrm>
            <a:off x="3275790" y="2644729"/>
            <a:ext cx="1495627" cy="34982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Timekeeping Implementation</a:t>
            </a:r>
          </a:p>
        </p:txBody>
      </p:sp>
      <p:sp>
        <p:nvSpPr>
          <p:cNvPr id="24" name="Pentagon 23"/>
          <p:cNvSpPr/>
          <p:nvPr/>
        </p:nvSpPr>
        <p:spPr>
          <a:xfrm>
            <a:off x="4771415" y="2635454"/>
            <a:ext cx="4312026" cy="34982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Ongoing Support</a:t>
            </a:r>
          </a:p>
        </p:txBody>
      </p:sp>
      <p:sp>
        <p:nvSpPr>
          <p:cNvPr id="27" name="Pentagon 26"/>
          <p:cNvSpPr/>
          <p:nvPr/>
        </p:nvSpPr>
        <p:spPr>
          <a:xfrm>
            <a:off x="418008" y="5395125"/>
            <a:ext cx="6558688" cy="213041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Background Check Audit Follow up</a:t>
            </a:r>
          </a:p>
        </p:txBody>
      </p:sp>
    </p:spTree>
    <p:extLst>
      <p:ext uri="{BB962C8B-B14F-4D97-AF65-F5344CB8AC3E}">
        <p14:creationId xmlns:p14="http://schemas.microsoft.com/office/powerpoint/2010/main" val="20865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Reimbursement-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Spring 2017 application period is open now through January 6, 2017.  Go to </a:t>
            </a:r>
            <a:r>
              <a:rPr lang="en-US" u="sng" dirty="0" err="1" smtClean="0">
                <a:hlinkClick r:id="rId2"/>
              </a:rPr>
              <a:t>AccessPlus</a:t>
            </a:r>
            <a:r>
              <a:rPr lang="en-US" dirty="0"/>
              <a:t> (Employee tab &gt; Tuition </a:t>
            </a:r>
            <a:r>
              <a:rPr lang="en-US" dirty="0" smtClean="0"/>
              <a:t>Reimburse).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tuition reimbursement program is available to all current merit and P&amp;S employees who work in a </a:t>
            </a:r>
            <a:r>
              <a:rPr lang="en-US" dirty="0" smtClean="0"/>
              <a:t>non-temporary </a:t>
            </a:r>
            <a:r>
              <a:rPr lang="en-US" dirty="0"/>
              <a:t>position at least 20 hours per week, and have successfully completed at least one year of service.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3" y="448235"/>
            <a:ext cx="7772400" cy="3036449"/>
          </a:xfrm>
        </p:spPr>
        <p:txBody>
          <a:bodyPr/>
          <a:lstStyle/>
          <a:p>
            <a:pPr algn="ctr"/>
            <a:r>
              <a:rPr lang="en-US" sz="4400" b="1" dirty="0" smtClean="0"/>
              <a:t>Questions &amp; Comments</a:t>
            </a:r>
            <a:endParaRPr lang="en-US" sz="4400" b="1" dirty="0"/>
          </a:p>
        </p:txBody>
      </p:sp>
      <p:pic>
        <p:nvPicPr>
          <p:cNvPr id="3" name="Picture 2" descr="Image result for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20" y="3505200"/>
            <a:ext cx="2605976" cy="26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1344</TotalTime>
  <Words>276</Words>
  <Application>Microsoft Office PowerPoint</Application>
  <PresentationFormat>On-screen Show (4:3)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60</vt:i4>
      </vt:variant>
      <vt:variant>
        <vt:lpstr>Slide Titles</vt:lpstr>
      </vt:variant>
      <vt:variant>
        <vt:i4>8</vt:i4>
      </vt:variant>
    </vt:vector>
  </HeadingPairs>
  <TitlesOfParts>
    <vt:vector size="74" baseType="lpstr">
      <vt:lpstr>Arial</vt:lpstr>
      <vt:lpstr>Calibri</vt:lpstr>
      <vt:lpstr>Times</vt:lpstr>
      <vt:lpstr>Times New Roman</vt:lpstr>
      <vt:lpstr>Univers 65 Bold</vt:lpstr>
      <vt:lpstr>Univers 67 CondensedBold</vt:lpstr>
      <vt:lpstr>Theme1</vt:lpstr>
      <vt:lpstr>ISU_VisualID_PPT</vt:lpstr>
      <vt:lpstr>1_ISU_VisualID_PPT</vt:lpstr>
      <vt:lpstr>2_ISU_VisualID_PPT</vt:lpstr>
      <vt:lpstr>3_ISU_VisualID_PPT</vt:lpstr>
      <vt:lpstr>4_ISU_VisualID_PPT</vt:lpstr>
      <vt:lpstr>5_ISU_VisualID_PPT</vt:lpstr>
      <vt:lpstr>6_ISU_VisualID_PPT</vt:lpstr>
      <vt:lpstr>7_ISU_VisualID_PPT</vt:lpstr>
      <vt:lpstr>8_ISU_VisualID_PPT</vt:lpstr>
      <vt:lpstr>9_ISU_VisualID_PPT</vt:lpstr>
      <vt:lpstr>10_ISU_VisualID_PPT</vt:lpstr>
      <vt:lpstr>11_ISU_VisualID_PPT</vt:lpstr>
      <vt:lpstr>12_ISU_VisualID_PPT</vt:lpstr>
      <vt:lpstr>13_ISU_VisualID_PPT</vt:lpstr>
      <vt:lpstr>14_ISU_VisualID_PPT</vt:lpstr>
      <vt:lpstr>15_ISU_VisualID_PPT</vt:lpstr>
      <vt:lpstr>16_ISU_VisualID_PPT</vt:lpstr>
      <vt:lpstr>17_ISU_VisualID_PPT</vt:lpstr>
      <vt:lpstr>18_ISU_VisualID_PPT</vt:lpstr>
      <vt:lpstr>19_ISU_VisualID_PPT</vt:lpstr>
      <vt:lpstr>20_ISU_VisualID_PPT</vt:lpstr>
      <vt:lpstr>21_ISU_VisualID_PPT</vt:lpstr>
      <vt:lpstr>22_ISU_VisualID_PPT</vt:lpstr>
      <vt:lpstr>23_ISU_VisualID_PPT</vt:lpstr>
      <vt:lpstr>24_ISU_VisualID_PPT</vt:lpstr>
      <vt:lpstr>25_ISU_VisualID_PPT</vt:lpstr>
      <vt:lpstr>26_ISU_VisualID_PPT</vt:lpstr>
      <vt:lpstr>27_ISU_VisualID_PPT</vt:lpstr>
      <vt:lpstr>28_ISU_VisualID_PPT</vt:lpstr>
      <vt:lpstr>29_ISU_VisualID_PPT</vt:lpstr>
      <vt:lpstr>30_ISU_VisualID_PPT</vt:lpstr>
      <vt:lpstr>31_ISU_VisualID_PPT</vt:lpstr>
      <vt:lpstr>32_ISU_VisualID_PPT</vt:lpstr>
      <vt:lpstr>33_ISU_VisualID_PPT</vt:lpstr>
      <vt:lpstr>34_ISU_VisualID_PPT</vt:lpstr>
      <vt:lpstr>35_ISU_VisualID_PPT</vt:lpstr>
      <vt:lpstr>36_ISU_VisualID_PPT</vt:lpstr>
      <vt:lpstr>37_ISU_VisualID_PPT</vt:lpstr>
      <vt:lpstr>38_ISU_VisualID_PPT</vt:lpstr>
      <vt:lpstr>39_ISU_VisualID_PPT</vt:lpstr>
      <vt:lpstr>40_ISU_VisualID_PPT</vt:lpstr>
      <vt:lpstr>41_ISU_VisualID_PPT</vt:lpstr>
      <vt:lpstr>42_ISU_VisualID_PPT</vt:lpstr>
      <vt:lpstr>43_ISU_VisualID_PPT</vt:lpstr>
      <vt:lpstr>44_ISU_VisualID_PPT</vt:lpstr>
      <vt:lpstr>45_ISU_VisualID_PPT</vt:lpstr>
      <vt:lpstr>46_ISU_VisualID_PPT</vt:lpstr>
      <vt:lpstr>47_ISU_VisualID_PPT</vt:lpstr>
      <vt:lpstr>48_ISU_VisualID_PPT</vt:lpstr>
      <vt:lpstr>49_ISU_VisualID_PPT</vt:lpstr>
      <vt:lpstr>50_ISU_VisualID_PPT</vt:lpstr>
      <vt:lpstr>51_ISU_VisualID_PPT</vt:lpstr>
      <vt:lpstr>52_ISU_VisualID_PPT</vt:lpstr>
      <vt:lpstr>53_ISU_VisualID_PPT</vt:lpstr>
      <vt:lpstr>54_ISU_VisualID_PPT</vt:lpstr>
      <vt:lpstr>55_ISU_VisualID_PPT</vt:lpstr>
      <vt:lpstr>56_ISU_VisualID_PPT</vt:lpstr>
      <vt:lpstr>57_ISU_VisualID_PPT</vt:lpstr>
      <vt:lpstr>58_ISU_VisualID_PPT</vt:lpstr>
      <vt:lpstr>Professional &amp; Scientific Council Update</vt:lpstr>
      <vt:lpstr>Agenda</vt:lpstr>
      <vt:lpstr>Updates </vt:lpstr>
      <vt:lpstr>PowerPoint Presentation</vt:lpstr>
      <vt:lpstr>Class/Comp Review Update</vt:lpstr>
      <vt:lpstr>PowerPoint Presentation</vt:lpstr>
      <vt:lpstr>Tuition Reimbursement- REMINDER</vt:lpstr>
      <vt:lpstr>Questions &amp; Comments</vt:lpstr>
    </vt:vector>
  </TitlesOfParts>
  <Company>ITSSCCM1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rlapplet</dc:creator>
  <cp:lastModifiedBy>Gruhn, Melissa S [CHEM]</cp:lastModifiedBy>
  <cp:revision>110</cp:revision>
  <cp:lastPrinted>2016-11-03T12:01:37Z</cp:lastPrinted>
  <dcterms:created xsi:type="dcterms:W3CDTF">2013-10-11T14:36:34Z</dcterms:created>
  <dcterms:modified xsi:type="dcterms:W3CDTF">2017-01-30T04:06:53Z</dcterms:modified>
</cp:coreProperties>
</file>