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69" r:id="rId6"/>
    <p:sldId id="270" r:id="rId7"/>
    <p:sldId id="271" r:id="rId8"/>
    <p:sldId id="272" r:id="rId9"/>
    <p:sldId id="266" r:id="rId10"/>
    <p:sldId id="261" r:id="rId11"/>
    <p:sldId id="263" r:id="rId12"/>
    <p:sldId id="265" r:id="rId13"/>
    <p:sldId id="264"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44" d="100"/>
          <a:sy n="44" d="100"/>
        </p:scale>
        <p:origin x="48"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3E26C-3260-42AA-A5A2-B6B947E616D8}"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9099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3E26C-3260-42AA-A5A2-B6B947E616D8}"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223248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3E26C-3260-42AA-A5A2-B6B947E616D8}"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211284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3E26C-3260-42AA-A5A2-B6B947E616D8}"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318212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3E26C-3260-42AA-A5A2-B6B947E616D8}"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50765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B3E26C-3260-42AA-A5A2-B6B947E616D8}"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180753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3E26C-3260-42AA-A5A2-B6B947E616D8}"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73071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B3E26C-3260-42AA-A5A2-B6B947E616D8}"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26488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E26C-3260-42AA-A5A2-B6B947E616D8}"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178691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3E26C-3260-42AA-A5A2-B6B947E616D8}"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60528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3E26C-3260-42AA-A5A2-B6B947E616D8}"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9B9C8-4C60-4191-9F3F-506D65F273CC}" type="slidenum">
              <a:rPr lang="en-US" smtClean="0"/>
              <a:t>‹#›</a:t>
            </a:fld>
            <a:endParaRPr lang="en-US"/>
          </a:p>
        </p:txBody>
      </p:sp>
    </p:spTree>
    <p:extLst>
      <p:ext uri="{BB962C8B-B14F-4D97-AF65-F5344CB8AC3E}">
        <p14:creationId xmlns:p14="http://schemas.microsoft.com/office/powerpoint/2010/main" val="326613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3E26C-3260-42AA-A5A2-B6B947E616D8}" type="datetimeFigureOut">
              <a:rPr lang="en-US" smtClean="0"/>
              <a:t>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9B9C8-4C60-4191-9F3F-506D65F273CC}" type="slidenum">
              <a:rPr lang="en-US" smtClean="0"/>
              <a:t>‹#›</a:t>
            </a:fld>
            <a:endParaRPr lang="en-US"/>
          </a:p>
        </p:txBody>
      </p:sp>
    </p:spTree>
    <p:extLst>
      <p:ext uri="{BB962C8B-B14F-4D97-AF65-F5344CB8AC3E}">
        <p14:creationId xmlns:p14="http://schemas.microsoft.com/office/powerpoint/2010/main" val="426692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diversity.iastate.edu/global/women-s-and-diversity-grants-progra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nport@iastat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FSA SPONSORED </a:t>
            </a:r>
            <a:r>
              <a:rPr lang="en-US" b="1" dirty="0" smtClean="0"/>
              <a:t>REFLECTION</a:t>
            </a:r>
            <a:endParaRPr lang="en-US" b="1" dirty="0"/>
          </a:p>
        </p:txBody>
      </p:sp>
      <p:sp>
        <p:nvSpPr>
          <p:cNvPr id="8" name="Text Placeholder 7"/>
          <p:cNvSpPr>
            <a:spLocks noGrp="1"/>
          </p:cNvSpPr>
          <p:nvPr>
            <p:ph idx="1"/>
          </p:nvPr>
        </p:nvSpPr>
        <p:spPr/>
        <p:txBody>
          <a:bodyPr>
            <a:normAutofit fontScale="92500" lnSpcReduction="20000"/>
          </a:bodyPr>
          <a:lstStyle/>
          <a:p>
            <a:r>
              <a:rPr lang="en-US" dirty="0"/>
              <a:t>T</a:t>
            </a:r>
            <a:r>
              <a:rPr lang="en-US" dirty="0" smtClean="0"/>
              <a:t>he </a:t>
            </a:r>
            <a:r>
              <a:rPr lang="en-US" dirty="0"/>
              <a:t>FSA Council will be hosting an open discussion forum for all ISU Faculty and Staff and Administration employee’s to come together and reflect on the various national events that took place during the fall semester.  </a:t>
            </a:r>
            <a:r>
              <a:rPr lang="en-US" dirty="0" smtClean="0"/>
              <a:t>They </a:t>
            </a:r>
            <a:r>
              <a:rPr lang="en-US" dirty="0"/>
              <a:t>hope this time will provide everyone a space to discuss feelings, thoughts and emotions as we prepare for the change of the country’s leadership. Feel free to come and go as your schedule allows.  There will be members of the Office of Equal Opportunity (OEO) to help facilitate dialogue amongst the group. </a:t>
            </a:r>
          </a:p>
          <a:p>
            <a:r>
              <a:rPr lang="en-US" b="1" dirty="0" smtClean="0"/>
              <a:t>Session 3:</a:t>
            </a:r>
            <a:r>
              <a:rPr lang="en-US" b="1" dirty="0"/>
              <a:t/>
            </a:r>
            <a:br>
              <a:rPr lang="en-US" b="1" dirty="0"/>
            </a:br>
            <a:r>
              <a:rPr lang="en-US" b="1" dirty="0" smtClean="0"/>
              <a:t>Memorial Union, Gold Room</a:t>
            </a:r>
            <a:r>
              <a:rPr lang="en-US" b="1" dirty="0"/>
              <a:t/>
            </a:r>
            <a:br>
              <a:rPr lang="en-US" b="1" dirty="0"/>
            </a:br>
            <a:r>
              <a:rPr lang="en-US" b="1" dirty="0" smtClean="0"/>
              <a:t>1/10/2017 12 </a:t>
            </a:r>
            <a:r>
              <a:rPr lang="en-US" b="1" dirty="0"/>
              <a:t>p.m.</a:t>
            </a:r>
            <a:br>
              <a:rPr lang="en-US" b="1" dirty="0"/>
            </a:br>
            <a:r>
              <a:rPr lang="en-US" b="1" dirty="0"/>
              <a:t/>
            </a:r>
            <a:br>
              <a:rPr lang="en-US" b="1" dirty="0"/>
            </a:br>
            <a:r>
              <a:rPr lang="en-US" dirty="0"/>
              <a:t>If you have any questions specifically regarding this event, please contact </a:t>
            </a:r>
            <a:r>
              <a:rPr lang="en-US" u="sng" dirty="0" smtClean="0"/>
              <a:t>Corey Williamson at corey5@iastate.edu</a:t>
            </a:r>
            <a:endParaRPr lang="en-US" b="1" dirty="0"/>
          </a:p>
          <a:p>
            <a:endParaRPr lang="en-US" dirty="0"/>
          </a:p>
        </p:txBody>
      </p:sp>
    </p:spTree>
    <p:extLst>
      <p:ext uri="{BB962C8B-B14F-4D97-AF65-F5344CB8AC3E}">
        <p14:creationId xmlns:p14="http://schemas.microsoft.com/office/powerpoint/2010/main" val="360375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srgbClr val="000000"/>
                </a:solidFill>
                <a:ea typeface="Times New Roman" panose="02020603050405020304" pitchFamily="18" charset="0"/>
                <a:cs typeface="Times New Roman" panose="02020603050405020304" pitchFamily="18" charset="0"/>
              </a:rPr>
              <a:t>Call for Proposal –Women’s and Diversity Grants Program</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a:t>This program is designed to support initiatives that will enrich the experiences of women and diverse faculty, staff, and students at Iowa State University.  Grant funding is available in support of women’s and diversity initiatives for either one-time programming or as seed money to stimulate additional funding from other sources</a:t>
            </a:r>
            <a:r>
              <a:rPr lang="en-US" dirty="0" smtClean="0"/>
              <a:t>.</a:t>
            </a:r>
          </a:p>
          <a:p>
            <a:r>
              <a:rPr lang="en-US" dirty="0"/>
              <a:t>Guidelines, application form and timeline are available at: </a:t>
            </a:r>
            <a:r>
              <a:rPr lang="en-US" u="sng" dirty="0">
                <a:hlinkClick r:id="rId2"/>
              </a:rPr>
              <a:t>http://www.diversity.iastate.edu/global/women-s-and-diversity-grants-program</a:t>
            </a:r>
            <a:endParaRPr lang="en-US" dirty="0" smtClean="0"/>
          </a:p>
          <a:p>
            <a:endParaRPr lang="en-US" dirty="0"/>
          </a:p>
        </p:txBody>
      </p:sp>
      <p:sp>
        <p:nvSpPr>
          <p:cNvPr id="6" name="Content Placeholder 5"/>
          <p:cNvSpPr>
            <a:spLocks noGrp="1"/>
          </p:cNvSpPr>
          <p:nvPr>
            <p:ph sz="half" idx="2"/>
          </p:nvPr>
        </p:nvSpPr>
        <p:spPr/>
        <p:txBody>
          <a:bodyPr>
            <a:normAutofit fontScale="85000" lnSpcReduction="20000"/>
          </a:bodyPr>
          <a:lstStyle/>
          <a:p>
            <a:r>
              <a:rPr lang="en-US" dirty="0"/>
              <a:t>Grant proposals may be submitted by ISU faculty or staff, as well as individuals or as teams, and at least one of the participants is required to have faculty or staff status.  Individual grants will be awarded for up to $5,000 which must be expended between July 1, 2017 and June 30, 2018</a:t>
            </a:r>
            <a:r>
              <a:rPr lang="en-US" dirty="0" smtClean="0"/>
              <a:t>.</a:t>
            </a:r>
          </a:p>
          <a:p>
            <a:r>
              <a:rPr lang="en-US" b="1" dirty="0"/>
              <a:t>Deadline for submission of proposals is March 1, 2017.</a:t>
            </a:r>
          </a:p>
          <a:p>
            <a:r>
              <a:rPr lang="en-US" dirty="0"/>
              <a:t>Questions?  Contact </a:t>
            </a:r>
            <a:r>
              <a:rPr lang="en-US" dirty="0" smtClean="0"/>
              <a:t>the </a:t>
            </a:r>
            <a:r>
              <a:rPr lang="en-US" dirty="0"/>
              <a:t>office at 515-294-8840</a:t>
            </a:r>
          </a:p>
          <a:p>
            <a:pPr marL="0" indent="0">
              <a:buNone/>
            </a:pPr>
            <a:endParaRPr lang="en-US" dirty="0"/>
          </a:p>
        </p:txBody>
      </p:sp>
    </p:spTree>
    <p:extLst>
      <p:ext uri="{BB962C8B-B14F-4D97-AF65-F5344CB8AC3E}">
        <p14:creationId xmlns:p14="http://schemas.microsoft.com/office/powerpoint/2010/main" val="124053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FSA Winter Celebration</a:t>
            </a:r>
            <a:endParaRPr lang="en-US" dirty="0"/>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49976" y="2282637"/>
            <a:ext cx="5158047" cy="3437313"/>
          </a:xfrm>
        </p:spPr>
      </p:pic>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786"/>
            <a:ext cx="5181600" cy="3453015"/>
          </a:xfrm>
        </p:spPr>
      </p:pic>
      <p:sp>
        <p:nvSpPr>
          <p:cNvPr id="3" name="Content Placeholder 2"/>
          <p:cNvSpPr>
            <a:spLocks noGrp="1"/>
          </p:cNvSpPr>
          <p:nvPr>
            <p:ph type="body" idx="4294967295"/>
          </p:nvPr>
        </p:nvSpPr>
        <p:spPr>
          <a:xfrm>
            <a:off x="0" y="1681163"/>
            <a:ext cx="5157788" cy="823912"/>
          </a:xfrm>
        </p:spPr>
        <p:txBody>
          <a:bodyPr>
            <a:normAutofit fontScale="92500" lnSpcReduction="20000"/>
          </a:bodyPr>
          <a:lstStyle/>
          <a:p>
            <a:pPr marL="0" indent="0">
              <a:buNone/>
            </a:pPr>
            <a:r>
              <a:rPr lang="en-US" b="1" dirty="0"/>
              <a:t> </a:t>
            </a:r>
            <a:endParaRPr lang="en-US" dirty="0"/>
          </a:p>
          <a:p>
            <a:pPr marL="0" indent="0" algn="ctr">
              <a:buNone/>
            </a:pPr>
            <a:r>
              <a:rPr lang="en-US" b="1" dirty="0" smtClean="0"/>
              <a:t> </a:t>
            </a:r>
            <a:endParaRPr lang="en-US" dirty="0"/>
          </a:p>
        </p:txBody>
      </p:sp>
    </p:spTree>
    <p:extLst>
      <p:ext uri="{BB962C8B-B14F-4D97-AF65-F5344CB8AC3E}">
        <p14:creationId xmlns:p14="http://schemas.microsoft.com/office/powerpoint/2010/main" val="212034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of the Year</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274094"/>
            <a:ext cx="5181600" cy="34544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171506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VPDI’s Open House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25339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FSA Meetings</a:t>
            </a:r>
            <a:endParaRPr lang="en-US" dirty="0"/>
          </a:p>
        </p:txBody>
      </p:sp>
      <p:sp>
        <p:nvSpPr>
          <p:cNvPr id="3" name="Content Placeholder 2"/>
          <p:cNvSpPr>
            <a:spLocks noGrp="1"/>
          </p:cNvSpPr>
          <p:nvPr>
            <p:ph idx="1"/>
          </p:nvPr>
        </p:nvSpPr>
        <p:spPr/>
        <p:txBody>
          <a:bodyPr>
            <a:normAutofit/>
          </a:bodyPr>
          <a:lstStyle/>
          <a:p>
            <a:r>
              <a:rPr lang="en-US" dirty="0" smtClean="0"/>
              <a:t>Black Faculty &amp;Staff Association will meet </a:t>
            </a:r>
            <a:r>
              <a:rPr lang="en-US" dirty="0"/>
              <a:t>Thursday, January 19, 2017 in the </a:t>
            </a:r>
            <a:r>
              <a:rPr lang="en-US" b="1" dirty="0"/>
              <a:t>Gold Room, Memorial </a:t>
            </a:r>
            <a:r>
              <a:rPr lang="en-US" b="1" dirty="0" smtClean="0"/>
              <a:t>Union</a:t>
            </a:r>
            <a:r>
              <a:rPr lang="en-US" dirty="0"/>
              <a:t> </a:t>
            </a:r>
            <a:r>
              <a:rPr lang="en-US" dirty="0" smtClean="0"/>
              <a:t>12 pm</a:t>
            </a:r>
          </a:p>
        </p:txBody>
      </p:sp>
    </p:spTree>
    <p:extLst>
      <p:ext uri="{BB962C8B-B14F-4D97-AF65-F5344CB8AC3E}">
        <p14:creationId xmlns:p14="http://schemas.microsoft.com/office/powerpoint/2010/main" val="167261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UNIVERSITY AWARD FOR INCLUSIVE EXCELLENCE</a:t>
            </a:r>
            <a:r>
              <a:rPr lang="en-US" dirty="0"/>
              <a:t>.</a:t>
            </a:r>
          </a:p>
        </p:txBody>
      </p:sp>
      <p:sp>
        <p:nvSpPr>
          <p:cNvPr id="3" name="Content Placeholder 2"/>
          <p:cNvSpPr>
            <a:spLocks noGrp="1"/>
          </p:cNvSpPr>
          <p:nvPr>
            <p:ph idx="1"/>
          </p:nvPr>
        </p:nvSpPr>
        <p:spPr/>
        <p:txBody>
          <a:bodyPr/>
          <a:lstStyle/>
          <a:p>
            <a:r>
              <a:rPr lang="en-US" dirty="0" smtClean="0"/>
              <a:t>Nominate </a:t>
            </a:r>
            <a:r>
              <a:rPr lang="en-US" dirty="0"/>
              <a:t>deserving individuals for the newly-created </a:t>
            </a:r>
            <a:r>
              <a:rPr lang="en-US" b="1" dirty="0"/>
              <a:t>University Award for Inclusive Excellence</a:t>
            </a:r>
            <a:r>
              <a:rPr lang="en-US" dirty="0"/>
              <a:t>.  This university award recognizes faculty and P&amp;S staff for their commitment to inclusion initiatives at Iowa State University.  Give recognition to individuals who have advanced the university’s mission of diversity, equity, and inclusion by nominating them today!</a:t>
            </a:r>
          </a:p>
          <a:p>
            <a:r>
              <a:rPr lang="en-US" dirty="0" smtClean="0"/>
              <a:t>Questions? Email </a:t>
            </a:r>
            <a:r>
              <a:rPr lang="en-US" dirty="0"/>
              <a:t>Nicci Port @ </a:t>
            </a:r>
            <a:r>
              <a:rPr lang="en-US" dirty="0" smtClean="0">
                <a:hlinkClick r:id="rId2"/>
              </a:rPr>
              <a:t>nport@iastate.edu</a:t>
            </a:r>
            <a:endParaRPr lang="en-US" dirty="0" smtClean="0"/>
          </a:p>
          <a:p>
            <a:pPr marL="0" indent="0">
              <a:buNone/>
            </a:pPr>
            <a:r>
              <a:rPr lang="en-US" dirty="0" smtClean="0"/>
              <a:t>Award Description can be found on the Provost’s website</a:t>
            </a:r>
          </a:p>
          <a:p>
            <a:pPr marL="0" indent="0">
              <a:buNone/>
            </a:pPr>
            <a:r>
              <a:rPr lang="en-US" dirty="0"/>
              <a:t>http://www.provost.iastate.edu/faculty-and-staff-resources/awards/faculty/inclusive-excellence</a:t>
            </a:r>
          </a:p>
        </p:txBody>
      </p:sp>
    </p:spTree>
    <p:extLst>
      <p:ext uri="{BB962C8B-B14F-4D97-AF65-F5344CB8AC3E}">
        <p14:creationId xmlns:p14="http://schemas.microsoft.com/office/powerpoint/2010/main" val="110225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Let Freedom Ring - Carillon Concert</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smtClean="0"/>
              <a:t>Wednesday</a:t>
            </a:r>
            <a:r>
              <a:rPr lang="en-US" b="1" dirty="0"/>
              <a:t>, January 11, 2017, 11:50 AM @ Central Campus </a:t>
            </a:r>
            <a:r>
              <a:rPr lang="en-US" dirty="0"/>
              <a:t> - A carillon concert in honor of Dr. King. Tin-Shi Tam, </a:t>
            </a:r>
            <a:r>
              <a:rPr lang="en-US" dirty="0" err="1"/>
              <a:t>carilloneur</a:t>
            </a:r>
            <a:r>
              <a:rPr lang="en-US" dirty="0"/>
              <a:t>. </a:t>
            </a:r>
            <a:r>
              <a:rPr lang="en-US" b="1" dirty="0"/>
              <a:t>Part of the Martin Luther King Jr. Legacy Series</a:t>
            </a:r>
            <a:endParaRPr lang="en-US" dirty="0"/>
          </a:p>
          <a:p>
            <a:endParaRPr lang="en-US" dirty="0"/>
          </a:p>
        </p:txBody>
      </p:sp>
    </p:spTree>
    <p:extLst>
      <p:ext uri="{BB962C8B-B14F-4D97-AF65-F5344CB8AC3E}">
        <p14:creationId xmlns:p14="http://schemas.microsoft.com/office/powerpoint/2010/main" val="310126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Ames Community Celebration in honor of Dr. Martin Luther King, Jr</a:t>
            </a:r>
            <a:r>
              <a:rPr lang="en-US" b="1" dirty="0" smtClean="0"/>
              <a:t/>
            </a:r>
            <a:br>
              <a:rPr lang="en-US" b="1" dirty="0" smtClean="0"/>
            </a:b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47424" y="1825625"/>
            <a:ext cx="3363152" cy="4351338"/>
          </a:xfrm>
        </p:spPr>
      </p:pic>
      <p:sp>
        <p:nvSpPr>
          <p:cNvPr id="5" name="Content Placeholder 4"/>
          <p:cNvSpPr>
            <a:spLocks noGrp="1"/>
          </p:cNvSpPr>
          <p:nvPr>
            <p:ph sz="half" idx="2"/>
          </p:nvPr>
        </p:nvSpPr>
        <p:spPr/>
        <p:txBody>
          <a:bodyPr/>
          <a:lstStyle/>
          <a:p>
            <a:r>
              <a:rPr lang="en-US" dirty="0"/>
              <a:t>Celebrate with song, story and birthday cake. An Ames tradition! Join us at 5:30 for cake and music, with an </a:t>
            </a:r>
            <a:r>
              <a:rPr lang="en-US" dirty="0" err="1"/>
              <a:t>hourlong</a:t>
            </a:r>
            <a:r>
              <a:rPr lang="en-US" dirty="0"/>
              <a:t> program beginning at 6:00. </a:t>
            </a:r>
            <a:r>
              <a:rPr lang="en-US" b="1" dirty="0"/>
              <a:t>Part of the Martin Luther King Jr. Legacy </a:t>
            </a:r>
            <a:r>
              <a:rPr lang="en-US" b="1" dirty="0" smtClean="0"/>
              <a:t>Series</a:t>
            </a:r>
          </a:p>
          <a:p>
            <a:r>
              <a:rPr lang="en-US" b="1" dirty="0"/>
              <a:t>Monday, January 16, 2017, 5:30 PM @ Ames Middle School, 3915 Mortensen Road </a:t>
            </a:r>
            <a:r>
              <a:rPr lang="en-US" dirty="0"/>
              <a:t> </a:t>
            </a:r>
          </a:p>
        </p:txBody>
      </p:sp>
    </p:spTree>
    <p:extLst>
      <p:ext uri="{BB962C8B-B14F-4D97-AF65-F5344CB8AC3E}">
        <p14:creationId xmlns:p14="http://schemas.microsoft.com/office/powerpoint/2010/main" val="420362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Dr. Martin Luther King, Jr., Legacy Convocation </a:t>
            </a:r>
            <a:endParaRPr lang="en-US" dirty="0"/>
          </a:p>
        </p:txBody>
      </p:sp>
      <p:sp>
        <p:nvSpPr>
          <p:cNvPr id="4" name="Content Placeholder 3"/>
          <p:cNvSpPr>
            <a:spLocks noGrp="1"/>
          </p:cNvSpPr>
          <p:nvPr>
            <p:ph idx="1"/>
          </p:nvPr>
        </p:nvSpPr>
        <p:spPr/>
        <p:txBody>
          <a:bodyPr/>
          <a:lstStyle/>
          <a:p>
            <a:r>
              <a:rPr lang="en-US" b="1" dirty="0" smtClean="0"/>
              <a:t>Thursday</a:t>
            </a:r>
            <a:r>
              <a:rPr lang="en-US" b="1" dirty="0"/>
              <a:t>, January 19, 2017, 3:30 PM @ Sun Room, Memorial Union </a:t>
            </a:r>
            <a:r>
              <a:rPr lang="en-US" dirty="0"/>
              <a:t> - Celebrate the legacy of Dr. Martin Luther King, Jr., and learn how his global vision of equality for everyone remains relevant today. </a:t>
            </a:r>
            <a:r>
              <a:rPr lang="en-US" i="1" dirty="0"/>
              <a:t>The Advancing One Community Awards will also be presented.</a:t>
            </a:r>
            <a:r>
              <a:rPr lang="en-US" dirty="0"/>
              <a:t> </a:t>
            </a:r>
            <a:r>
              <a:rPr lang="en-US" b="1" dirty="0"/>
              <a:t>Part of the Martin Luther King Jr. Legacy Series</a:t>
            </a:r>
            <a:endParaRPr lang="en-US" dirty="0"/>
          </a:p>
          <a:p>
            <a:endParaRPr lang="en-US" dirty="0"/>
          </a:p>
        </p:txBody>
      </p:sp>
    </p:spTree>
    <p:extLst>
      <p:ext uri="{BB962C8B-B14F-4D97-AF65-F5344CB8AC3E}">
        <p14:creationId xmlns:p14="http://schemas.microsoft.com/office/powerpoint/2010/main" val="32354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What Are Your Rights?  A Conversation</a:t>
            </a:r>
            <a:r>
              <a:rPr lang="en-US" dirty="0"/>
              <a:t/>
            </a:r>
            <a:br>
              <a:rPr lang="en-US" dirty="0"/>
            </a:br>
            <a:endParaRPr lang="en-US" dirty="0"/>
          </a:p>
        </p:txBody>
      </p:sp>
      <p:sp>
        <p:nvSpPr>
          <p:cNvPr id="5" name="Content Placeholder 4"/>
          <p:cNvSpPr>
            <a:spLocks noGrp="1"/>
          </p:cNvSpPr>
          <p:nvPr>
            <p:ph idx="1"/>
          </p:nvPr>
        </p:nvSpPr>
        <p:spPr/>
        <p:txBody>
          <a:bodyPr>
            <a:normAutofit lnSpcReduction="10000"/>
          </a:bodyPr>
          <a:lstStyle/>
          <a:p>
            <a:r>
              <a:rPr lang="en-US" b="1" dirty="0" smtClean="0"/>
              <a:t>Monday</a:t>
            </a:r>
            <a:r>
              <a:rPr lang="en-US" b="1" dirty="0"/>
              <a:t>, January 23, 2017, 7:00 PM @ Sun Room, Memorial Union </a:t>
            </a:r>
            <a:r>
              <a:rPr lang="en-US" dirty="0"/>
              <a:t> - Opening remarks will be provided by ACLU of Iowa Legal Director </a:t>
            </a:r>
            <a:r>
              <a:rPr lang="en-US" b="1" dirty="0"/>
              <a:t>Rita </a:t>
            </a:r>
            <a:r>
              <a:rPr lang="en-US" b="1" dirty="0" err="1"/>
              <a:t>Bettis</a:t>
            </a:r>
            <a:r>
              <a:rPr lang="en-US" dirty="0"/>
              <a:t>, and </a:t>
            </a:r>
            <a:r>
              <a:rPr lang="en-US" b="1" dirty="0"/>
              <a:t>Corey Saylor</a:t>
            </a:r>
            <a:r>
              <a:rPr lang="en-US" dirty="0"/>
              <a:t>, head of the Council of American Islamic Relations (CAIR) Department to Monitor and Combat Islamophobia. He is a national expert on countering Islamophobia and co-authored CAIR’s Islamophobia report, </a:t>
            </a:r>
            <a:r>
              <a:rPr lang="en-US" i="1" dirty="0"/>
              <a:t>Confronting Fear</a:t>
            </a:r>
            <a:r>
              <a:rPr lang="en-US" dirty="0"/>
              <a:t>. Then join us for a discussion of the constitutional and legal rights of Muslims. Students and others on campus are invited to share their own concerns, ask questions and help raise awareness about resources available on and off-campus during this uncertain post-election period. Clark Wolf, Iowa State professor in Philosophy and Political Science and director of Bioethics, will moderate the discussion. </a:t>
            </a:r>
          </a:p>
          <a:p>
            <a:endParaRPr lang="en-US" dirty="0"/>
          </a:p>
        </p:txBody>
      </p:sp>
    </p:spTree>
    <p:extLst>
      <p:ext uri="{BB962C8B-B14F-4D97-AF65-F5344CB8AC3E}">
        <p14:creationId xmlns:p14="http://schemas.microsoft.com/office/powerpoint/2010/main" val="308867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Rap, Race, Reality &amp; Technology - Chuck D</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b="1" dirty="0" smtClean="0"/>
              <a:t>Thursday</a:t>
            </a:r>
            <a:r>
              <a:rPr lang="en-US" b="1" dirty="0"/>
              <a:t>, January 26, 2017, 8:00 PM @ Great Hall, Memorial Union </a:t>
            </a:r>
            <a:r>
              <a:rPr lang="en-US" dirty="0"/>
              <a:t> - Chuck D is leader and co-founder of legendary rap group Public Enemy and is known for creating politically charged and socially conscious hip hop music.  As a rapper, producer, author, and social activist, Chuck D delivers a powerful message about race, rage and inequality. He is a national spokesperson for Rock the Vote, the National Urban League, and the National Alliance for African American Athletes. He is also co-author of </a:t>
            </a:r>
            <a:r>
              <a:rPr lang="en-US" i="1" dirty="0"/>
              <a:t>Fight the Power: Rap, Race, and Reality</a:t>
            </a:r>
            <a:r>
              <a:rPr lang="en-US" dirty="0"/>
              <a:t>. Chuck D redefined rap music and hip hop culture with the release of Public Enemy's debut album, </a:t>
            </a:r>
            <a:r>
              <a:rPr lang="en-US" i="1" dirty="0" err="1"/>
              <a:t>Yo</a:t>
            </a:r>
            <a:r>
              <a:rPr lang="en-US" i="1" dirty="0"/>
              <a:t> Bum Rush The Show</a:t>
            </a:r>
            <a:r>
              <a:rPr lang="en-US" dirty="0"/>
              <a:t>, in 1987. Public Enemy was inducted into the Rock and Roll Hall of Fame in 2013. </a:t>
            </a:r>
          </a:p>
          <a:p>
            <a:endParaRPr lang="en-US" dirty="0"/>
          </a:p>
        </p:txBody>
      </p:sp>
    </p:spTree>
    <p:extLst>
      <p:ext uri="{BB962C8B-B14F-4D97-AF65-F5344CB8AC3E}">
        <p14:creationId xmlns:p14="http://schemas.microsoft.com/office/powerpoint/2010/main" val="107606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Deeper Black: Race in America - Ta-</a:t>
            </a:r>
            <a:r>
              <a:rPr lang="en-US" b="1" dirty="0" err="1"/>
              <a:t>Nehisi</a:t>
            </a:r>
            <a:r>
              <a:rPr lang="en-US" b="1" dirty="0"/>
              <a:t> Coates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Monday</a:t>
            </a:r>
            <a:r>
              <a:rPr lang="en-US" b="1" dirty="0"/>
              <a:t>, January 30, 2017, 7:00 PM @ Great Hall, Memorial Union </a:t>
            </a:r>
            <a:r>
              <a:rPr lang="en-US" dirty="0"/>
              <a:t> - Ta-</a:t>
            </a:r>
            <a:r>
              <a:rPr lang="en-US" dirty="0" err="1"/>
              <a:t>Nehisi</a:t>
            </a:r>
            <a:r>
              <a:rPr lang="en-US" dirty="0"/>
              <a:t> Coates is a national correspondent at </a:t>
            </a:r>
            <a:r>
              <a:rPr lang="en-US" i="1" dirty="0"/>
              <a:t>The Atlantic</a:t>
            </a:r>
            <a:r>
              <a:rPr lang="en-US" dirty="0"/>
              <a:t>, where his cover story on slavery and race, "The Case for Reparations," struck a national chord. His latest book, </a:t>
            </a:r>
            <a:r>
              <a:rPr lang="en-US" i="1" dirty="0"/>
              <a:t>Between the World and Me,</a:t>
            </a:r>
            <a:r>
              <a:rPr lang="en-US" dirty="0"/>
              <a:t> is written in the form of a letter to his teenage son about the challenges he will face growing up black in America. Coates is also the author of </a:t>
            </a:r>
            <a:r>
              <a:rPr lang="en-US" i="1" dirty="0"/>
              <a:t>The Beautiful Struggle,</a:t>
            </a:r>
            <a:r>
              <a:rPr lang="en-US" dirty="0"/>
              <a:t> a memoir about growing up in Baltimore with a father who was a Vietnam vet and Black Panther with his own underground black press. Coates is Journalist in Residence at the School of Journalism at CUNY and a former writer for </a:t>
            </a:r>
            <a:r>
              <a:rPr lang="en-US" i="1" dirty="0"/>
              <a:t>The Village Voice</a:t>
            </a:r>
            <a:r>
              <a:rPr lang="en-US" dirty="0"/>
              <a:t>, and a contributor to </a:t>
            </a:r>
            <a:r>
              <a:rPr lang="en-US" i="1" dirty="0"/>
              <a:t>Time, O,</a:t>
            </a:r>
            <a:r>
              <a:rPr lang="en-US" dirty="0"/>
              <a:t> and </a:t>
            </a:r>
            <a:r>
              <a:rPr lang="en-US" i="1" dirty="0"/>
              <a:t>The New York Times Magazine</a:t>
            </a:r>
            <a:r>
              <a:rPr lang="en-US" dirty="0"/>
              <a:t>. He was previously the Martin Luther King Visiting Associate Professor at MIT. </a:t>
            </a:r>
            <a:r>
              <a:rPr lang="en-US" b="1" dirty="0"/>
              <a:t>Martin Luther King Jr. Legacy Series Keynote</a:t>
            </a:r>
            <a:endParaRPr lang="en-US" dirty="0"/>
          </a:p>
          <a:p>
            <a:endParaRPr lang="en-US" dirty="0"/>
          </a:p>
        </p:txBody>
      </p:sp>
    </p:spTree>
    <p:extLst>
      <p:ext uri="{BB962C8B-B14F-4D97-AF65-F5344CB8AC3E}">
        <p14:creationId xmlns:p14="http://schemas.microsoft.com/office/powerpoint/2010/main" val="89408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dirty="0" smtClean="0"/>
              <a:t>NAACP Banquet-</a:t>
            </a:r>
            <a:r>
              <a:rPr lang="en-US" dirty="0"/>
              <a:t>Registration Deadline January 17</a:t>
            </a:r>
            <a:br>
              <a:rPr lang="en-US" dirty="0"/>
            </a:br>
            <a:endParaRPr lang="en-US" dirty="0"/>
          </a:p>
        </p:txBody>
      </p:sp>
      <p:graphicFrame>
        <p:nvGraphicFramePr>
          <p:cNvPr id="17" name="Object 16"/>
          <p:cNvGraphicFramePr>
            <a:graphicFrameLocks noChangeAspect="1"/>
          </p:cNvGraphicFramePr>
          <p:nvPr>
            <p:extLst>
              <p:ext uri="{D42A27DB-BD31-4B8C-83A1-F6EECF244321}">
                <p14:modId xmlns:p14="http://schemas.microsoft.com/office/powerpoint/2010/main" val="1326291113"/>
              </p:ext>
            </p:extLst>
          </p:nvPr>
        </p:nvGraphicFramePr>
        <p:xfrm>
          <a:off x="4002881" y="1211048"/>
          <a:ext cx="4186237" cy="5418138"/>
        </p:xfrm>
        <a:graphic>
          <a:graphicData uri="http://schemas.openxmlformats.org/presentationml/2006/ole">
            <mc:AlternateContent xmlns:mc="http://schemas.openxmlformats.org/markup-compatibility/2006">
              <mc:Choice xmlns:v="urn:schemas-microsoft-com:vml" Requires="v">
                <p:oleObj spid="_x0000_s1028" name="Acrobat Document" r:id="rId3" imgW="5829120" imgH="7543680" progId="Acrobat.Document.11">
                  <p:embed/>
                </p:oleObj>
              </mc:Choice>
              <mc:Fallback>
                <p:oleObj name="Acrobat Document" r:id="rId3" imgW="5829120" imgH="7543680" progId="Acrobat.Document.11">
                  <p:embed/>
                  <p:pic>
                    <p:nvPicPr>
                      <p:cNvPr id="0" name=""/>
                      <p:cNvPicPr/>
                      <p:nvPr/>
                    </p:nvPicPr>
                    <p:blipFill>
                      <a:blip r:embed="rId4"/>
                      <a:stretch>
                        <a:fillRect/>
                      </a:stretch>
                    </p:blipFill>
                    <p:spPr>
                      <a:xfrm>
                        <a:off x="4002881" y="1211048"/>
                        <a:ext cx="4186237" cy="5418138"/>
                      </a:xfrm>
                      <a:prstGeom prst="rect">
                        <a:avLst/>
                      </a:prstGeom>
                    </p:spPr>
                  </p:pic>
                </p:oleObj>
              </mc:Fallback>
            </mc:AlternateContent>
          </a:graphicData>
        </a:graphic>
      </p:graphicFrame>
    </p:spTree>
    <p:extLst>
      <p:ext uri="{BB962C8B-B14F-4D97-AF65-F5344CB8AC3E}">
        <p14:creationId xmlns:p14="http://schemas.microsoft.com/office/powerpoint/2010/main" val="1841090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318</Words>
  <Application>Microsoft Office PowerPoint</Application>
  <PresentationFormat>Widescreen</PresentationFormat>
  <Paragraphs>35</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Office Theme</vt:lpstr>
      <vt:lpstr>Acrobat Document</vt:lpstr>
      <vt:lpstr>FSA SPONSORED REFLECTION</vt:lpstr>
      <vt:lpstr>UNIVERSITY AWARD FOR INCLUSIVE EXCELLENCE.</vt:lpstr>
      <vt:lpstr>Let Freedom Ring - Carillon Concert </vt:lpstr>
      <vt:lpstr>Ames Community Celebration in honor of Dr. Martin Luther King, Jr </vt:lpstr>
      <vt:lpstr>Dr. Martin Luther King, Jr., Legacy Convocation </vt:lpstr>
      <vt:lpstr>What Are Your Rights?  A Conversation </vt:lpstr>
      <vt:lpstr>Rap, Race, Reality &amp; Technology - Chuck D </vt:lpstr>
      <vt:lpstr>A Deeper Black: Race in America - Ta-Nehisi Coates </vt:lpstr>
      <vt:lpstr>NAACP Banquet-Registration Deadline January 17 </vt:lpstr>
      <vt:lpstr>Call for Proposal –Women’s and Diversity Grants Program</vt:lpstr>
      <vt:lpstr>Black FSA Winter Celebration</vt:lpstr>
      <vt:lpstr>Family of the Year</vt:lpstr>
      <vt:lpstr>VPDI’s Open House</vt:lpstr>
      <vt:lpstr>FSA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Nominations for the WISE 30th Anniversary Awards</dc:title>
  <dc:creator>York, Samone M [LAS]</dc:creator>
  <cp:lastModifiedBy>Gruhn, Melissa S [CHEM]</cp:lastModifiedBy>
  <cp:revision>14</cp:revision>
  <dcterms:created xsi:type="dcterms:W3CDTF">2016-11-02T14:44:26Z</dcterms:created>
  <dcterms:modified xsi:type="dcterms:W3CDTF">2017-01-30T04:05:40Z</dcterms:modified>
</cp:coreProperties>
</file>