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6" r:id="rId2"/>
    <p:sldId id="358" r:id="rId3"/>
    <p:sldId id="362" r:id="rId4"/>
    <p:sldId id="367" r:id="rId5"/>
    <p:sldId id="377" r:id="rId6"/>
    <p:sldId id="376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DEB042"/>
    <a:srgbClr val="FFCC00"/>
    <a:srgbClr val="996600"/>
    <a:srgbClr val="006600"/>
    <a:srgbClr val="CC0000"/>
    <a:srgbClr val="0099FF"/>
    <a:srgbClr val="7A6E67"/>
    <a:srgbClr val="F2BF49"/>
    <a:srgbClr val="ADA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15" autoAdjust="0"/>
    <p:restoredTop sz="75926" autoAdjust="0"/>
  </p:normalViewPr>
  <p:slideViewPr>
    <p:cSldViewPr>
      <p:cViewPr varScale="1">
        <p:scale>
          <a:sx n="54" d="100"/>
          <a:sy n="54" d="100"/>
        </p:scale>
        <p:origin x="84" y="192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 showGuides="1">
      <p:cViewPr>
        <p:scale>
          <a:sx n="150" d="100"/>
          <a:sy n="150" d="100"/>
        </p:scale>
        <p:origin x="2208" y="-40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5A0C9-E830-1241-BEA3-6925DA004ECF}" type="datetimeFigureOut">
              <a:rPr lang="en-US" smtClean="0"/>
              <a:pPr/>
              <a:t>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84522-76EF-EF4D-8870-07F3436BA4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2211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45082-6AF3-024B-A14D-C5AD8123919E}" type="datetimeFigureOut">
              <a:rPr lang="en-US" smtClean="0"/>
              <a:pPr/>
              <a:t>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98119" y="457200"/>
            <a:ext cx="3202784" cy="2402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32659" y="3125915"/>
            <a:ext cx="5973491" cy="5679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A6D18E-8B09-B24B-9169-4FC527B8D8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883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lnSpc>
        <a:spcPct val="150000"/>
      </a:lnSpc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lnSpc>
        <a:spcPct val="150000"/>
      </a:lnSpc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lnSpc>
        <a:spcPct val="150000"/>
      </a:lnSpc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lnSpc>
        <a:spcPct val="150000"/>
      </a:lnSpc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lnSpc>
        <a:spcPct val="150000"/>
      </a:lnSpc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98650" y="457200"/>
            <a:ext cx="3201988" cy="2401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A6D18E-8B09-B24B-9169-4FC527B8D84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5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98650" y="457200"/>
            <a:ext cx="3201988" cy="24018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A6D18E-8B09-B24B-9169-4FC527B8D84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52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828800"/>
          </a:xfrm>
          <a:prstGeom prst="rect">
            <a:avLst/>
          </a:prstGeom>
          <a:solidFill>
            <a:srgbClr val="CE112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2514600"/>
            <a:ext cx="7620000" cy="1066800"/>
          </a:xfrm>
        </p:spPr>
        <p:txBody>
          <a:bodyPr anchor="b"/>
          <a:lstStyle>
            <a:lvl1pPr algn="l">
              <a:defRPr b="1">
                <a:solidFill>
                  <a:srgbClr val="F2BF4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038600"/>
            <a:ext cx="6248400" cy="1752600"/>
          </a:xfrm>
        </p:spPr>
        <p:txBody>
          <a:bodyPr/>
          <a:lstStyle>
            <a:lvl1pPr marL="0" indent="0">
              <a:buFont typeface="Times" charset="0"/>
              <a:buNone/>
              <a:defRPr sz="2800" b="1"/>
            </a:lvl1pPr>
          </a:lstStyle>
          <a:p>
            <a:endParaRPr lang="en-US" dirty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12725" y="34893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468313" y="1295400"/>
            <a:ext cx="41145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Univers 65 Bold" charset="0"/>
              </a:rPr>
              <a:t>Office of the Vice President for Research</a:t>
            </a:r>
            <a:endParaRPr lang="en-US" sz="1600" dirty="0">
              <a:solidFill>
                <a:schemeClr val="bg1"/>
              </a:solidFill>
              <a:latin typeface="Univers 65 Bold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715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11" descr="ISU LEFT white.eps"/>
          <p:cNvPicPr>
            <a:picLocks noChangeAspect="1"/>
          </p:cNvPicPr>
          <p:nvPr userDrawn="1"/>
        </p:nvPicPr>
        <p:blipFill>
          <a:blip r:embed="rId2"/>
          <a:srcRect b="38235"/>
          <a:stretch>
            <a:fillRect/>
          </a:stretch>
        </p:blipFill>
        <p:spPr bwMode="auto">
          <a:xfrm>
            <a:off x="533400" y="830263"/>
            <a:ext cx="4724400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715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200025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584835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715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715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715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0668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0668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715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5715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715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715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715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715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CE112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478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12725" y="34893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4738929" y="6324600"/>
            <a:ext cx="41145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600" dirty="0" smtClean="0">
                <a:solidFill>
                  <a:schemeClr val="bg1"/>
                </a:solidFill>
                <a:latin typeface="Univers 65 Bold" charset="0"/>
              </a:rPr>
              <a:t>Office of the Vice President for Research</a:t>
            </a:r>
            <a:endParaRPr lang="en-US" sz="1600" dirty="0">
              <a:solidFill>
                <a:schemeClr val="bg1"/>
              </a:solidFill>
              <a:latin typeface="Univers 65 Bold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7150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A9A4E-4C82-4D44-9372-C31BB381809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ISU LEFT white.eps"/>
          <p:cNvPicPr>
            <a:picLocks noChangeAspect="1"/>
          </p:cNvPicPr>
          <p:nvPr userDrawn="1"/>
        </p:nvPicPr>
        <p:blipFill>
          <a:blip r:embed="rId13"/>
          <a:srcRect b="38235"/>
          <a:stretch>
            <a:fillRect/>
          </a:stretch>
        </p:blipFill>
        <p:spPr bwMode="auto">
          <a:xfrm>
            <a:off x="533400" y="6365927"/>
            <a:ext cx="3200400" cy="263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CE1126"/>
          </a:solidFill>
          <a:latin typeface="Calibri"/>
          <a:ea typeface="+mj-ea"/>
          <a:cs typeface="Calibri"/>
        </a:defRPr>
      </a:lvl1pPr>
      <a:lvl2pPr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2pPr>
      <a:lvl3pPr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3pPr>
      <a:lvl4pPr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4pPr>
      <a:lvl5pPr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3200">
          <a:solidFill>
            <a:schemeClr val="tx2"/>
          </a:solidFill>
          <a:latin typeface="Calibri"/>
          <a:ea typeface="+mn-ea"/>
          <a:cs typeface="Calibri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3200">
          <a:solidFill>
            <a:schemeClr val="tx2"/>
          </a:solidFill>
          <a:latin typeface="Calibri"/>
          <a:ea typeface="Geneva" charset="-128"/>
          <a:cs typeface="Calibri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3200">
          <a:solidFill>
            <a:schemeClr val="tx2"/>
          </a:solidFill>
          <a:latin typeface="Calibri"/>
          <a:ea typeface="Geneva" charset="-128"/>
          <a:cs typeface="Calibri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3200">
          <a:solidFill>
            <a:schemeClr val="tx2"/>
          </a:solidFill>
          <a:latin typeface="Calibri"/>
          <a:ea typeface="Geneva" charset="-128"/>
          <a:cs typeface="Calibri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3200">
          <a:solidFill>
            <a:schemeClr val="tx2"/>
          </a:solidFill>
          <a:latin typeface="Calibri"/>
          <a:ea typeface="Geneva" charset="-128"/>
          <a:cs typeface="Calibri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rgbClr val="7A6E67"/>
          </a:solidFill>
          <a:latin typeface="+mn-lt"/>
          <a:ea typeface="Geneva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rgbClr val="7A6E67"/>
          </a:solidFill>
          <a:latin typeface="+mn-lt"/>
          <a:ea typeface="Geneva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rgbClr val="7A6E67"/>
          </a:solidFill>
          <a:latin typeface="+mn-lt"/>
          <a:ea typeface="Geneva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rgbClr val="7A6E67"/>
          </a:solidFill>
          <a:latin typeface="+mn-lt"/>
          <a:ea typeface="Geneva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vpr@iastate.ed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114" y="2133600"/>
            <a:ext cx="7620000" cy="1066800"/>
          </a:xfrm>
        </p:spPr>
        <p:txBody>
          <a:bodyPr/>
          <a:lstStyle/>
          <a:p>
            <a:r>
              <a:rPr lang="en-US" sz="3600" dirty="0" smtClean="0">
                <a:solidFill>
                  <a:srgbClr val="003399"/>
                </a:solidFill>
              </a:rPr>
              <a:t>Update on ISU Research Mission</a:t>
            </a:r>
            <a:endParaRPr lang="en-US" sz="3600" dirty="0">
              <a:solidFill>
                <a:srgbClr val="00339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0"/>
            <a:ext cx="8001000" cy="1752600"/>
          </a:xfrm>
        </p:spPr>
        <p:txBody>
          <a:bodyPr/>
          <a:lstStyle/>
          <a:p>
            <a:r>
              <a:rPr lang="en-US" dirty="0" smtClean="0"/>
              <a:t>Sarah Nusser</a:t>
            </a:r>
          </a:p>
          <a:p>
            <a:r>
              <a:rPr lang="en-US" sz="2400" b="0" dirty="0" smtClean="0">
                <a:solidFill>
                  <a:schemeClr val="tx1"/>
                </a:solidFill>
              </a:rPr>
              <a:t>Vice President for Research</a:t>
            </a:r>
          </a:p>
          <a:p>
            <a:r>
              <a:rPr lang="en-US" sz="2400" b="0" dirty="0" smtClean="0">
                <a:solidFill>
                  <a:schemeClr val="tx1"/>
                </a:solidFill>
              </a:rPr>
              <a:t>Iowa State University</a:t>
            </a:r>
            <a:br>
              <a:rPr lang="en-US" sz="2400" b="0" dirty="0" smtClean="0">
                <a:solidFill>
                  <a:schemeClr val="tx1"/>
                </a:solidFill>
              </a:rPr>
            </a:br>
            <a:endParaRPr lang="en-US" sz="2000" b="0" dirty="0" smtClean="0"/>
          </a:p>
          <a:p>
            <a:r>
              <a:rPr lang="en-US" sz="2000" b="0" dirty="0" smtClean="0"/>
              <a:t>P&amp;S Council, January 2017</a:t>
            </a:r>
            <a:endParaRPr lang="en-US" sz="2000" dirty="0"/>
          </a:p>
        </p:txBody>
      </p:sp>
      <p:pic>
        <p:nvPicPr>
          <p:cNvPr id="5" name="Picture 4" descr="VPR Data Science and Discovery 04 121114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6" t="4081" r="31852" b="4553"/>
          <a:stretch/>
        </p:blipFill>
        <p:spPr>
          <a:xfrm>
            <a:off x="6934200" y="4622001"/>
            <a:ext cx="2057400" cy="22359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806543" y="6248400"/>
            <a:ext cx="2286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2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153400" cy="4114800"/>
          </a:xfrm>
        </p:spPr>
        <p:txBody>
          <a:bodyPr/>
          <a:lstStyle/>
          <a:p>
            <a:r>
              <a:rPr lang="en-US" sz="3600" dirty="0" smtClean="0">
                <a:solidFill>
                  <a:srgbClr val="003399"/>
                </a:solidFill>
              </a:rPr>
              <a:t>Grant support staff, working closely with researchers and other units</a:t>
            </a:r>
            <a:endParaRPr lang="en-US" sz="3600" dirty="0">
              <a:solidFill>
                <a:srgbClr val="003399"/>
              </a:solidFill>
            </a:endParaRPr>
          </a:p>
          <a:p>
            <a:r>
              <a:rPr lang="en-US" sz="3600" dirty="0" smtClean="0"/>
              <a:t>Researchers, conducting research, mentoring personnel</a:t>
            </a:r>
            <a:endParaRPr lang="en-US" sz="3600" dirty="0"/>
          </a:p>
          <a:p>
            <a:r>
              <a:rPr lang="en-US" sz="3600" dirty="0" smtClean="0">
                <a:solidFill>
                  <a:srgbClr val="003399"/>
                </a:solidFill>
              </a:rPr>
              <a:t>For </a:t>
            </a:r>
            <a:r>
              <a:rPr lang="en-US" sz="3600" dirty="0">
                <a:solidFill>
                  <a:srgbClr val="003399"/>
                </a:solidFill>
              </a:rPr>
              <a:t>enabling faculty success </a:t>
            </a:r>
            <a:r>
              <a:rPr lang="en-US" sz="3600" dirty="0" smtClean="0">
                <a:solidFill>
                  <a:srgbClr val="003399"/>
                </a:solidFill>
              </a:rPr>
              <a:t>and contributing to recent ISU research wins</a:t>
            </a:r>
            <a:endParaRPr lang="en-US" sz="3600" dirty="0">
              <a:solidFill>
                <a:srgbClr val="0033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2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ISU Strategic Plan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3399"/>
                </a:solidFill>
              </a:rPr>
              <a:t>Goal 2:  Enhance the </a:t>
            </a:r>
            <a:r>
              <a:rPr lang="en-US" sz="2800" dirty="0" smtClean="0">
                <a:solidFill>
                  <a:srgbClr val="003399"/>
                </a:solidFill>
              </a:rPr>
              <a:t>ISU’s </a:t>
            </a:r>
            <a:r>
              <a:rPr lang="en-US" sz="2800" dirty="0">
                <a:solidFill>
                  <a:srgbClr val="003399"/>
                </a:solidFill>
              </a:rPr>
              <a:t>research profile by conducting high impact research that addresses the grand challenges of the 21</a:t>
            </a:r>
            <a:r>
              <a:rPr lang="en-US" sz="2800" baseline="30000" dirty="0">
                <a:solidFill>
                  <a:srgbClr val="003399"/>
                </a:solidFill>
              </a:rPr>
              <a:t>st</a:t>
            </a:r>
            <a:r>
              <a:rPr lang="en-US" sz="2800" dirty="0">
                <a:solidFill>
                  <a:srgbClr val="003399"/>
                </a:solidFill>
              </a:rPr>
              <a:t> Century </a:t>
            </a:r>
            <a:endParaRPr lang="en-US" sz="2800" dirty="0" smtClean="0">
              <a:solidFill>
                <a:srgbClr val="003399"/>
              </a:solidFill>
            </a:endParaRPr>
          </a:p>
          <a:p>
            <a:r>
              <a:rPr lang="en-US" sz="2800" dirty="0" smtClean="0"/>
              <a:t>Developing grand challenge research themes</a:t>
            </a:r>
          </a:p>
          <a:p>
            <a:r>
              <a:rPr lang="en-US" sz="2800" dirty="0" smtClean="0"/>
              <a:t>New and ongoing internal funding programs for interdisciplinary research and instrumentation</a:t>
            </a:r>
          </a:p>
          <a:p>
            <a:r>
              <a:rPr lang="en-US" sz="2800" dirty="0" smtClean="0"/>
              <a:t>Visioning team for arts &amp; humanities</a:t>
            </a:r>
          </a:p>
          <a:p>
            <a:r>
              <a:rPr lang="en-US" sz="2800" dirty="0" smtClean="0"/>
              <a:t>Facilities development (microscopy, greenhouse)</a:t>
            </a:r>
          </a:p>
          <a:p>
            <a:r>
              <a:rPr lang="en-US" sz="2800" dirty="0" smtClean="0"/>
              <a:t>Capacity building for staff  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32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Advancing Research Careers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077200" cy="41148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Workshops &amp; services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Finding research funding, developing proposals, managing awards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Team building, project management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SPECS training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Information sources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E-News (</a:t>
            </a:r>
            <a:r>
              <a:rPr lang="en-US" sz="2800" dirty="0" smtClean="0">
                <a:solidFill>
                  <a:schemeClr val="tx1"/>
                </a:solidFill>
                <a:hlinkClick r:id="rId2"/>
              </a:rPr>
              <a:t>vprcomm@iastate.edu</a:t>
            </a:r>
            <a:r>
              <a:rPr lang="en-US" sz="2800" dirty="0" smtClean="0">
                <a:solidFill>
                  <a:schemeClr val="tx1"/>
                </a:solidFill>
              </a:rPr>
              <a:t> to sign up)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Grant Coordinators meetings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Tip sheets</a:t>
            </a:r>
          </a:p>
          <a:p>
            <a:pPr lvl="1"/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40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Input?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we be doing for staff who are connected to the research mission?</a:t>
            </a:r>
          </a:p>
          <a:p>
            <a:pPr lvl="1"/>
            <a:r>
              <a:rPr lang="en-US" dirty="0" smtClean="0"/>
              <a:t>ISU Strategic Plan</a:t>
            </a:r>
          </a:p>
          <a:p>
            <a:pPr lvl="1"/>
            <a:r>
              <a:rPr lang="en-US" dirty="0" smtClean="0"/>
              <a:t>VPR initiatives</a:t>
            </a:r>
          </a:p>
          <a:p>
            <a:pPr lvl="1"/>
            <a:r>
              <a:rPr lang="en-US" dirty="0" smtClean="0"/>
              <a:t>Other avenues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79A9A4E-4C82-4D44-9372-C31BB381809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434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114" y="2133600"/>
            <a:ext cx="7620000" cy="1066800"/>
          </a:xfrm>
        </p:spPr>
        <p:txBody>
          <a:bodyPr/>
          <a:lstStyle/>
          <a:p>
            <a:r>
              <a:rPr lang="en-US" sz="3600" dirty="0" smtClean="0">
                <a:solidFill>
                  <a:srgbClr val="003399"/>
                </a:solidFill>
              </a:rPr>
              <a:t>Thank you!</a:t>
            </a:r>
            <a:endParaRPr lang="en-US" sz="3600" dirty="0">
              <a:solidFill>
                <a:srgbClr val="00339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0"/>
            <a:ext cx="8001000" cy="1752600"/>
          </a:xfrm>
        </p:spPr>
        <p:txBody>
          <a:bodyPr/>
          <a:lstStyle/>
          <a:p>
            <a:r>
              <a:rPr lang="en-US" dirty="0" smtClean="0"/>
              <a:t>Sarah Nusser</a:t>
            </a:r>
          </a:p>
          <a:p>
            <a:r>
              <a:rPr lang="en-US" sz="2400" b="0" dirty="0" smtClean="0">
                <a:solidFill>
                  <a:schemeClr val="tx1"/>
                </a:solidFill>
              </a:rPr>
              <a:t>Vice President for Research</a:t>
            </a:r>
          </a:p>
          <a:p>
            <a:r>
              <a:rPr lang="en-US" sz="2400" b="0" dirty="0" smtClean="0">
                <a:solidFill>
                  <a:schemeClr val="tx1"/>
                </a:solidFill>
              </a:rPr>
              <a:t>Iowa State University</a:t>
            </a:r>
            <a:br>
              <a:rPr lang="en-US" sz="2400" b="0" dirty="0" smtClean="0">
                <a:solidFill>
                  <a:schemeClr val="tx1"/>
                </a:solidFill>
              </a:rPr>
            </a:br>
            <a:endParaRPr lang="en-US" sz="2000" b="0" dirty="0" smtClean="0"/>
          </a:p>
        </p:txBody>
      </p:sp>
      <p:pic>
        <p:nvPicPr>
          <p:cNvPr id="5" name="Picture 4" descr="VPR Data Science and Discovery 04 121114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6" t="4081" r="31852" b="4553"/>
          <a:stretch/>
        </p:blipFill>
        <p:spPr>
          <a:xfrm>
            <a:off x="6934200" y="4622001"/>
            <a:ext cx="2057400" cy="22359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806543" y="6248400"/>
            <a:ext cx="2286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0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Univers 67 CondensedBold"/>
        <a:ea typeface=""/>
        <a:cs typeface=""/>
      </a:majorFont>
      <a:minorFont>
        <a:latin typeface="Univers 67 Condensed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PowerPoint.pot</Template>
  <TotalTime>8008</TotalTime>
  <Words>184</Words>
  <Application>Microsoft Office PowerPoint</Application>
  <PresentationFormat>On-screen Show (4:3)</PresentationFormat>
  <Paragraphs>40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Geneva</vt:lpstr>
      <vt:lpstr>Times</vt:lpstr>
      <vt:lpstr>Univers 65 Bold</vt:lpstr>
      <vt:lpstr>Univers 67 CondensedBold</vt:lpstr>
      <vt:lpstr>PowerPoint</vt:lpstr>
      <vt:lpstr>Update on ISU Research Mission</vt:lpstr>
      <vt:lpstr>Thank you!</vt:lpstr>
      <vt:lpstr>ISU Strategic Plan Update</vt:lpstr>
      <vt:lpstr>Advancing Research Careers</vt:lpstr>
      <vt:lpstr>Your Input?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Jill Thomasson</dc:creator>
  <cp:lastModifiedBy>Gruhn, Melissa S [CHEM]</cp:lastModifiedBy>
  <cp:revision>414</cp:revision>
  <cp:lastPrinted>2016-08-16T17:39:54Z</cp:lastPrinted>
  <dcterms:created xsi:type="dcterms:W3CDTF">2013-11-14T17:36:34Z</dcterms:created>
  <dcterms:modified xsi:type="dcterms:W3CDTF">2017-01-30T04:04:42Z</dcterms:modified>
</cp:coreProperties>
</file>