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4"/>
  </p:notesMasterIdLst>
  <p:handoutMasterIdLst>
    <p:handoutMasterId r:id="rId5"/>
  </p:handoutMasterIdLst>
  <p:sldIdLst>
    <p:sldId id="1193" r:id="rId2"/>
    <p:sldId id="1177" r:id="rId3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740000"/>
    <a:srgbClr val="460000"/>
    <a:srgbClr val="CC0000"/>
    <a:srgbClr val="009999"/>
    <a:srgbClr val="006699"/>
    <a:srgbClr val="3333FF"/>
    <a:srgbClr val="5F5F5F"/>
    <a:srgbClr val="00808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2" autoAdjust="0"/>
    <p:restoredTop sz="83790" autoAdjust="0"/>
  </p:normalViewPr>
  <p:slideViewPr>
    <p:cSldViewPr>
      <p:cViewPr varScale="1">
        <p:scale>
          <a:sx n="75" d="100"/>
          <a:sy n="75" d="100"/>
        </p:scale>
        <p:origin x="146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1536" y="-9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000" b="1" dirty="0">
                <a:latin typeface="Univers 45 Light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809" y="0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000" dirty="0">
                <a:latin typeface="Univers 45 Light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809" y="6658664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Univers 45 Light" charset="0"/>
              </a:defRPr>
            </a:lvl1pPr>
          </a:lstStyle>
          <a:p>
            <a:pPr>
              <a:defRPr/>
            </a:pPr>
            <a:fld id="{41A76159-60E2-43FF-A8DA-7BCA8A03CE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876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809" y="0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640" y="3329940"/>
            <a:ext cx="7437120" cy="3154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8664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809" y="6658664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95AD97B-F615-47E1-A140-BEB039627A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238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7421F-69C4-4DFB-A8A2-40DEECB88A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38C0F2E-CE6F-4187-91F5-C6487714B4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457200"/>
            <a:ext cx="8534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algn="ctr">
              <a:spcBef>
                <a:spcPct val="20000"/>
              </a:spcBef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Faculty  Senate President’s Report</a:t>
            </a:r>
          </a:p>
          <a:p>
            <a:pPr marL="609600" lvl="0" indent="-609600">
              <a:spcBef>
                <a:spcPct val="20000"/>
              </a:spcBef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Cambria"/>
                <a:ea typeface="Kozuka Mincho Pro H" pitchFamily="18" charset="-128"/>
                <a:cs typeface="Times New Roman"/>
              </a:rPr>
              <a:t>   </a:t>
            </a:r>
            <a:endParaRPr lang="en-US" sz="100" kern="0" dirty="0" smtClean="0"/>
          </a:p>
          <a:p>
            <a:pPr marL="609600" lvl="0" indent="-609600">
              <a:spcBef>
                <a:spcPct val="20000"/>
              </a:spcBef>
              <a:defRPr/>
            </a:pP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⦁ Review of Office of the Senior Vice President for Business and Finance</a:t>
            </a:r>
          </a:p>
          <a:p>
            <a:pPr marL="609600" lvl="0" indent="-609600">
              <a:spcBef>
                <a:spcPct val="20000"/>
              </a:spcBef>
              <a:defRPr/>
            </a:pP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	</a:t>
            </a:r>
            <a:r>
              <a:rPr lang="en-US" b="1" kern="0" dirty="0" smtClean="0">
                <a:latin typeface="Times New Roman"/>
                <a:ea typeface="Kozuka Mincho Pro H" pitchFamily="18" charset="-128"/>
                <a:cs typeface="Times New Roman"/>
              </a:rPr>
              <a:t> ►</a:t>
            </a: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 Interviews conducted by committee, and compiling other input</a:t>
            </a:r>
          </a:p>
          <a:p>
            <a:pPr marL="609600" lvl="0" indent="-609600">
              <a:spcBef>
                <a:spcPct val="20000"/>
              </a:spcBef>
              <a:defRPr/>
            </a:pP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	</a:t>
            </a:r>
            <a:r>
              <a:rPr lang="en-US" b="1" kern="0" dirty="0" smtClean="0">
                <a:latin typeface="Times New Roman"/>
                <a:ea typeface="Kozuka Mincho Pro H" pitchFamily="18" charset="-128"/>
                <a:cs typeface="Times New Roman"/>
              </a:rPr>
              <a:t> ►</a:t>
            </a: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 Completion of report will assist new SVP for University Services </a:t>
            </a:r>
          </a:p>
          <a:p>
            <a:pPr marL="609600" lvl="0" indent="-609600">
              <a:spcBef>
                <a:spcPct val="20000"/>
              </a:spcBef>
              <a:defRPr/>
            </a:pP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⦁ </a:t>
            </a:r>
            <a:r>
              <a:rPr lang="en-US" sz="2000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Enrollment Management Task Force</a:t>
            </a:r>
          </a:p>
          <a:p>
            <a:pPr marL="609600" lvl="0" indent="-609600">
              <a:spcBef>
                <a:spcPct val="20000"/>
              </a:spcBef>
              <a:defRPr/>
            </a:pP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	</a:t>
            </a:r>
            <a:r>
              <a:rPr lang="en-US" b="1" kern="0" dirty="0" smtClean="0">
                <a:latin typeface="Times New Roman"/>
                <a:ea typeface="Kozuka Mincho Pro H" pitchFamily="18" charset="-128"/>
                <a:cs typeface="Times New Roman"/>
              </a:rPr>
              <a:t> ►</a:t>
            </a: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 Input from Professional and Scientific Staff Encouraged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	</a:t>
            </a:r>
            <a:r>
              <a:rPr lang="en-US" b="1" kern="0" dirty="0" smtClean="0">
                <a:latin typeface="Times New Roman"/>
                <a:ea typeface="Kozuka Mincho Pro H" pitchFamily="18" charset="-128"/>
                <a:cs typeface="Times New Roman"/>
              </a:rPr>
              <a:t> ►</a:t>
            </a: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 Staff in relevant units likely have ideas and solutions that should be 	contributed to the discussion.</a:t>
            </a:r>
          </a:p>
          <a:p>
            <a:pPr marL="609600" lvl="0" indent="-609600">
              <a:spcBef>
                <a:spcPct val="20000"/>
              </a:spcBef>
            </a:pP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	</a:t>
            </a:r>
            <a:r>
              <a:rPr lang="en-US" b="1" kern="0" dirty="0" smtClean="0">
                <a:latin typeface="Times New Roman"/>
                <a:ea typeface="Kozuka Mincho Pro H" pitchFamily="18" charset="-128"/>
                <a:cs typeface="Times New Roman"/>
              </a:rPr>
              <a:t> ►</a:t>
            </a: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 P&amp;S Council will be contacted shortly </a:t>
            </a:r>
          </a:p>
          <a:p>
            <a:pPr marL="609600" lvl="0" indent="-609600">
              <a:spcBef>
                <a:spcPct val="20000"/>
              </a:spcBef>
            </a:pP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	</a:t>
            </a:r>
            <a:r>
              <a:rPr lang="en-US" b="1" kern="0" dirty="0" smtClean="0">
                <a:latin typeface="Times New Roman"/>
                <a:ea typeface="Kozuka Mincho Pro H" pitchFamily="18" charset="-128"/>
                <a:cs typeface="Times New Roman"/>
              </a:rPr>
              <a:t> ►</a:t>
            </a: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 Responses will be collected and forwarded to the EMTF</a:t>
            </a:r>
          </a:p>
          <a:p>
            <a:pPr marL="609600" lvl="0" indent="-609600">
              <a:spcBef>
                <a:spcPct val="20000"/>
              </a:spcBef>
            </a:pPr>
            <a:endParaRPr lang="en-US" sz="900" b="1" kern="0" dirty="0" smtClean="0">
              <a:latin typeface="Khmer UI" pitchFamily="34" charset="0"/>
              <a:ea typeface="Kozuka Mincho Pro H" pitchFamily="18" charset="-128"/>
              <a:cs typeface="Khmer UI" pitchFamily="34" charset="0"/>
            </a:endParaRPr>
          </a:p>
          <a:p>
            <a:pPr marL="609600" lvl="0" indent="-609600">
              <a:spcBef>
                <a:spcPct val="20000"/>
              </a:spcBef>
              <a:defRPr/>
            </a:pP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⦁ </a:t>
            </a:r>
            <a:r>
              <a:rPr lang="en-US" sz="2000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Joint Faculty Senate/Provost Non-Tenure Eligible Faculty Task Force</a:t>
            </a:r>
          </a:p>
          <a:p>
            <a:pPr marL="609600" lvl="0" indent="-609600">
              <a:spcBef>
                <a:spcPct val="20000"/>
              </a:spcBef>
              <a:defRPr/>
            </a:pP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	</a:t>
            </a:r>
            <a:r>
              <a:rPr lang="en-US" b="1" kern="0" dirty="0" smtClean="0">
                <a:latin typeface="Times New Roman"/>
                <a:ea typeface="Kozuka Mincho Pro H" pitchFamily="18" charset="-128"/>
                <a:cs typeface="Times New Roman"/>
              </a:rPr>
              <a:t> ►</a:t>
            </a: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 Spring ‘16 - Group to discuss scope of review, assess information 			needs, task assignments</a:t>
            </a:r>
          </a:p>
          <a:p>
            <a:pPr marL="609600" lvl="0" indent="-609600">
              <a:spcBef>
                <a:spcPct val="20000"/>
              </a:spcBef>
              <a:defRPr/>
            </a:pP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	</a:t>
            </a:r>
            <a:r>
              <a:rPr lang="en-US" b="1" kern="0" dirty="0" smtClean="0">
                <a:latin typeface="Times New Roman"/>
                <a:ea typeface="Kozuka Mincho Pro H" pitchFamily="18" charset="-128"/>
                <a:cs typeface="Times New Roman"/>
              </a:rPr>
              <a:t> ► </a:t>
            </a: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Summer ‘16 - Surveys &amp; discussion w/NTE faculty, administration; 			data input.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	</a:t>
            </a:r>
            <a:r>
              <a:rPr lang="en-US" b="1" kern="0" dirty="0" smtClean="0">
                <a:latin typeface="Times New Roman"/>
                <a:ea typeface="Kozuka Mincho Pro H" pitchFamily="18" charset="-128"/>
                <a:cs typeface="Times New Roman"/>
              </a:rPr>
              <a:t> ► </a:t>
            </a: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Fall ‘16 – Further discussion, focus groups, draft proposal.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	</a:t>
            </a:r>
            <a:r>
              <a:rPr lang="en-US" b="1" kern="0" dirty="0" smtClean="0">
                <a:latin typeface="Times New Roman"/>
                <a:ea typeface="Kozuka Mincho Pro H" pitchFamily="18" charset="-128"/>
                <a:cs typeface="Times New Roman"/>
              </a:rPr>
              <a:t> ► </a:t>
            </a:r>
            <a:r>
              <a:rPr lang="en-US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Spring ‘17 – Discussion and Review by Faculty Senate </a:t>
            </a:r>
          </a:p>
          <a:p>
            <a:pPr marL="609600" indent="-609600">
              <a:spcBef>
                <a:spcPct val="20000"/>
              </a:spcBef>
              <a:defRPr/>
            </a:pPr>
            <a:endParaRPr lang="en-US" b="1" kern="0" dirty="0" smtClean="0">
              <a:latin typeface="Khmer UI" pitchFamily="34" charset="0"/>
              <a:ea typeface="Kozuka Mincho Pro H" pitchFamily="18" charset="-128"/>
              <a:cs typeface="Khmer UI" pitchFamily="34" charset="0"/>
            </a:endParaRPr>
          </a:p>
          <a:p>
            <a:pPr marL="609600" lvl="0" indent="-609600">
              <a:spcBef>
                <a:spcPct val="20000"/>
              </a:spcBef>
              <a:defRPr/>
            </a:pPr>
            <a:endParaRPr lang="en-US" sz="1600" b="1" kern="0" dirty="0" smtClean="0">
              <a:latin typeface="Khmer UI" pitchFamily="34" charset="0"/>
              <a:ea typeface="Kozuka Mincho Pro H" pitchFamily="18" charset="-128"/>
              <a:cs typeface="Khmer UI" pitchFamily="34" charset="0"/>
            </a:endParaRPr>
          </a:p>
          <a:p>
            <a:pPr marL="609600" lvl="0" indent="-609600">
              <a:spcBef>
                <a:spcPct val="20000"/>
              </a:spcBef>
            </a:pPr>
            <a:r>
              <a:rPr lang="en-US" sz="1600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     </a:t>
            </a:r>
          </a:p>
          <a:p>
            <a:pPr marL="609600" lvl="0" indent="-609600">
              <a:spcBef>
                <a:spcPct val="20000"/>
              </a:spcBef>
              <a:defRPr/>
            </a:pPr>
            <a:r>
              <a:rPr lang="en-US" sz="1600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      </a:t>
            </a:r>
          </a:p>
          <a:p>
            <a:pPr marL="609600" lvl="0" indent="-609600">
              <a:spcBef>
                <a:spcPct val="20000"/>
              </a:spcBef>
              <a:defRPr/>
            </a:pPr>
            <a:r>
              <a:rPr lang="en-US" sz="100" b="1" kern="0" dirty="0" smtClean="0"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   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Cambria"/>
                <a:ea typeface="Kozuka Mincho Pro H" pitchFamily="18" charset="-128"/>
                <a:cs typeface="Times New Roman"/>
              </a:rPr>
              <a:t> 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sz="800" kern="0" dirty="0" smtClean="0">
                <a:solidFill>
                  <a:srgbClr val="000000"/>
                </a:solidFill>
              </a:rPr>
              <a:t>  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sz="800" b="1" kern="0" dirty="0" smtClean="0">
                <a:solidFill>
                  <a:srgbClr val="000000"/>
                </a:solidFill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   </a:t>
            </a:r>
          </a:p>
          <a:p>
            <a:pPr marL="609600" indent="-609600">
              <a:spcBef>
                <a:spcPct val="20000"/>
              </a:spcBef>
              <a:defRPr/>
            </a:pPr>
            <a:endParaRPr lang="en-US" sz="1600" b="1" kern="0" dirty="0" smtClean="0">
              <a:solidFill>
                <a:srgbClr val="000000"/>
              </a:solidFill>
              <a:latin typeface="Khmer UI" pitchFamily="34" charset="0"/>
              <a:ea typeface="Kozuka Mincho Pro H" pitchFamily="18" charset="-128"/>
              <a:cs typeface="Khmer UI" pitchFamily="34" charset="0"/>
            </a:endParaRPr>
          </a:p>
          <a:p>
            <a:pPr marL="609600" indent="-609600">
              <a:spcBef>
                <a:spcPct val="20000"/>
              </a:spcBef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	</a:t>
            </a:r>
          </a:p>
          <a:p>
            <a:pPr marL="609600" indent="-609600">
              <a:spcBef>
                <a:spcPct val="20000"/>
              </a:spcBef>
              <a:defRPr/>
            </a:pPr>
            <a:endParaRPr lang="en-US" sz="1600" b="1" kern="0" dirty="0" smtClean="0">
              <a:solidFill>
                <a:srgbClr val="000000"/>
              </a:solidFill>
              <a:latin typeface="Khmer UI" pitchFamily="34" charset="0"/>
              <a:ea typeface="Kozuka Mincho Pro H" pitchFamily="18" charset="-128"/>
              <a:cs typeface="Khmer UI" pitchFamily="34" charset="0"/>
            </a:endParaRPr>
          </a:p>
          <a:p>
            <a:pPr marL="609600" indent="-609600">
              <a:spcBef>
                <a:spcPct val="20000"/>
              </a:spcBef>
              <a:defRPr/>
            </a:pPr>
            <a:r>
              <a:rPr lang="en-US" sz="800" b="1" kern="0" dirty="0" smtClean="0">
                <a:solidFill>
                  <a:srgbClr val="000000"/>
                </a:solidFill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   </a:t>
            </a:r>
          </a:p>
          <a:p>
            <a:pPr marL="609600" indent="-609600">
              <a:spcBef>
                <a:spcPct val="20000"/>
              </a:spcBef>
              <a:defRPr/>
            </a:pPr>
            <a:endParaRPr lang="en-US" sz="1600" b="1" kern="0" dirty="0" smtClean="0">
              <a:solidFill>
                <a:srgbClr val="000000"/>
              </a:solidFill>
              <a:latin typeface="Khmer UI" pitchFamily="34" charset="0"/>
              <a:ea typeface="Kozuka Mincho Pro H" pitchFamily="18" charset="-128"/>
              <a:cs typeface="Khmer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72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228600"/>
            <a:ext cx="8229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algn="ctr">
              <a:spcBef>
                <a:spcPct val="20000"/>
              </a:spcBef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University Task Force on NTE Faculty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Cambria"/>
                <a:ea typeface="Kozuka Mincho Pro H" pitchFamily="18" charset="-128"/>
                <a:cs typeface="Times New Roman"/>
              </a:rPr>
              <a:t> </a:t>
            </a:r>
          </a:p>
          <a:p>
            <a:r>
              <a:rPr lang="en-US" b="1" dirty="0" smtClean="0"/>
              <a:t>Issues to be addressed by the Task Force:</a:t>
            </a:r>
          </a:p>
          <a:p>
            <a:pPr lvl="0"/>
            <a:r>
              <a:rPr lang="en-US" sz="1600" b="1" dirty="0" smtClean="0"/>
              <a:t>  1) Definitions and/or descriptions of  various NTE faculty appointment categories</a:t>
            </a:r>
          </a:p>
          <a:p>
            <a:pPr lvl="0"/>
            <a:r>
              <a:rPr lang="en-US" sz="1600" b="1" dirty="0" smtClean="0"/>
              <a:t>  2) Development of specialized or professional career tracks for NTE faculty, </a:t>
            </a:r>
          </a:p>
          <a:p>
            <a:pPr lvl="0"/>
            <a:r>
              <a:rPr lang="en-US" sz="1600" b="1" dirty="0" smtClean="0"/>
              <a:t>         e.g., Teaching Professors, Research Professors, Professors of Practice, etc.</a:t>
            </a:r>
          </a:p>
          <a:p>
            <a:pPr lvl="0"/>
            <a:r>
              <a:rPr lang="en-US" sz="1600" b="1" dirty="0" smtClean="0"/>
              <a:t>  3) Hiring and appointment processes </a:t>
            </a:r>
          </a:p>
          <a:p>
            <a:pPr lvl="0"/>
            <a:r>
              <a:rPr lang="en-US" sz="1600" b="1" dirty="0" smtClean="0"/>
              <a:t>  4) Steps or ranks that provide for career advancement within NTE faculty tracks </a:t>
            </a:r>
          </a:p>
          <a:p>
            <a:pPr lvl="0"/>
            <a:r>
              <a:rPr lang="en-US" sz="1600" b="1" dirty="0" smtClean="0"/>
              <a:t>  5) Eligibility and criteria (including time in rank) for evaluation for advancement  </a:t>
            </a:r>
          </a:p>
          <a:p>
            <a:pPr lvl="0"/>
            <a:r>
              <a:rPr lang="en-US" sz="1600" b="1" dirty="0" smtClean="0"/>
              <a:t>  6) Transparent process for advancement review </a:t>
            </a:r>
          </a:p>
          <a:p>
            <a:pPr lvl="0"/>
            <a:r>
              <a:rPr lang="en-US" sz="1600" b="1" dirty="0" smtClean="0"/>
              <a:t>  7) Role and scope in faculty governance at all institutional levels</a:t>
            </a:r>
          </a:p>
          <a:p>
            <a:pPr lvl="0"/>
            <a:r>
              <a:rPr lang="en-US" sz="1600" b="1" dirty="0" smtClean="0"/>
              <a:t>  8) Opportunities for professional development</a:t>
            </a:r>
          </a:p>
          <a:p>
            <a:pPr lvl="0"/>
            <a:r>
              <a:rPr lang="en-US" sz="1600" b="1" dirty="0" smtClean="0"/>
              <a:t>  9) Opportunities for recognition, both internal and external </a:t>
            </a:r>
          </a:p>
          <a:p>
            <a:pPr lvl="0"/>
            <a:r>
              <a:rPr lang="en-US" sz="1600" b="1" dirty="0" smtClean="0"/>
              <a:t>10) Rank-only appointments; P&amp;S staff with teaching roles </a:t>
            </a:r>
          </a:p>
          <a:p>
            <a:r>
              <a:rPr lang="en-US" sz="1600" b="1" dirty="0" smtClean="0"/>
              <a:t> </a:t>
            </a:r>
          </a:p>
          <a:p>
            <a:r>
              <a:rPr lang="en-US" sz="1600" b="1" dirty="0" smtClean="0"/>
              <a:t> </a:t>
            </a:r>
            <a:r>
              <a:rPr lang="en-US" b="1" dirty="0" smtClean="0"/>
              <a:t>Guiding principles:</a:t>
            </a:r>
          </a:p>
          <a:p>
            <a:pPr lvl="0"/>
            <a:r>
              <a:rPr lang="en-US" sz="1600" b="1" dirty="0" smtClean="0">
                <a:latin typeface="Times New Roman"/>
                <a:cs typeface="Times New Roman"/>
              </a:rPr>
              <a:t>► </a:t>
            </a:r>
            <a:r>
              <a:rPr lang="en-US" sz="1600" b="1" dirty="0" smtClean="0"/>
              <a:t>All faculty must have clear career advancement opportunities available to them, </a:t>
            </a:r>
          </a:p>
          <a:p>
            <a:pPr lvl="0"/>
            <a:r>
              <a:rPr lang="en-US" sz="1600" b="1" dirty="0" smtClean="0"/>
              <a:t>        appropriate mentoring, and regular performance evaluation and feedback</a:t>
            </a:r>
          </a:p>
          <a:p>
            <a:pPr lvl="0"/>
            <a:endParaRPr lang="en-US" sz="1600" b="1" dirty="0" smtClean="0"/>
          </a:p>
          <a:p>
            <a:pPr lvl="0"/>
            <a:r>
              <a:rPr lang="en-US" sz="1600" b="1" dirty="0" smtClean="0">
                <a:latin typeface="Times New Roman"/>
                <a:cs typeface="Times New Roman"/>
              </a:rPr>
              <a:t>► </a:t>
            </a:r>
            <a:r>
              <a:rPr lang="en-US" sz="1600" b="1" dirty="0" smtClean="0"/>
              <a:t>All faculty should be invested in the mission of the university and share in its</a:t>
            </a:r>
          </a:p>
          <a:p>
            <a:pPr lvl="0"/>
            <a:r>
              <a:rPr lang="en-US" sz="1600" b="1" dirty="0" smtClean="0"/>
              <a:t>        governance </a:t>
            </a:r>
          </a:p>
          <a:p>
            <a:pPr lvl="0"/>
            <a:endParaRPr lang="en-US" sz="1600" b="1" dirty="0" smtClean="0"/>
          </a:p>
          <a:p>
            <a:pPr lvl="0"/>
            <a:r>
              <a:rPr lang="en-US" sz="1600" b="1" dirty="0" smtClean="0">
                <a:latin typeface="Times New Roman"/>
                <a:cs typeface="Times New Roman"/>
              </a:rPr>
              <a:t>► </a:t>
            </a:r>
            <a:r>
              <a:rPr lang="en-US" sz="1600" b="1" dirty="0" smtClean="0"/>
              <a:t>There should be consistency across colleges and departments on matters of </a:t>
            </a:r>
          </a:p>
          <a:p>
            <a:pPr lvl="0"/>
            <a:r>
              <a:rPr lang="en-US" sz="1600" b="1" dirty="0" smtClean="0"/>
              <a:t>         faculty status, governance, and opportunity.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Cambria"/>
                <a:ea typeface="Kozuka Mincho Pro H" pitchFamily="18" charset="-128"/>
                <a:cs typeface="Times New Roman"/>
              </a:rPr>
              <a:t>   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sz="800" kern="0" dirty="0" smtClean="0">
                <a:solidFill>
                  <a:srgbClr val="000000"/>
                </a:solidFill>
              </a:rPr>
              <a:t>  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sz="800" b="1" kern="0" dirty="0" smtClean="0">
                <a:solidFill>
                  <a:srgbClr val="000000"/>
                </a:solidFill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   </a:t>
            </a:r>
          </a:p>
          <a:p>
            <a:pPr marL="609600" indent="-609600">
              <a:spcBef>
                <a:spcPct val="20000"/>
              </a:spcBef>
              <a:defRPr/>
            </a:pPr>
            <a:endParaRPr lang="en-US" sz="1600" b="1" kern="0" dirty="0" smtClean="0">
              <a:solidFill>
                <a:srgbClr val="000000"/>
              </a:solidFill>
              <a:latin typeface="Khmer UI" pitchFamily="34" charset="0"/>
              <a:ea typeface="Kozuka Mincho Pro H" pitchFamily="18" charset="-128"/>
              <a:cs typeface="Khmer UI" pitchFamily="34" charset="0"/>
            </a:endParaRPr>
          </a:p>
          <a:p>
            <a:pPr marL="609600" indent="-609600">
              <a:spcBef>
                <a:spcPct val="20000"/>
              </a:spcBef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	</a:t>
            </a:r>
          </a:p>
          <a:p>
            <a:pPr marL="609600" indent="-609600">
              <a:spcBef>
                <a:spcPct val="20000"/>
              </a:spcBef>
              <a:defRPr/>
            </a:pPr>
            <a:endParaRPr lang="en-US" sz="1600" b="1" kern="0" dirty="0" smtClean="0">
              <a:solidFill>
                <a:srgbClr val="000000"/>
              </a:solidFill>
              <a:latin typeface="Khmer UI" pitchFamily="34" charset="0"/>
              <a:ea typeface="Kozuka Mincho Pro H" pitchFamily="18" charset="-128"/>
              <a:cs typeface="Khmer UI" pitchFamily="34" charset="0"/>
            </a:endParaRPr>
          </a:p>
          <a:p>
            <a:pPr marL="609600" indent="-609600">
              <a:spcBef>
                <a:spcPct val="20000"/>
              </a:spcBef>
              <a:defRPr/>
            </a:pPr>
            <a:r>
              <a:rPr lang="en-US" sz="800" b="1" kern="0" dirty="0" smtClean="0">
                <a:solidFill>
                  <a:srgbClr val="000000"/>
                </a:solidFill>
                <a:latin typeface="Khmer UI" pitchFamily="34" charset="0"/>
                <a:ea typeface="Kozuka Mincho Pro H" pitchFamily="18" charset="-128"/>
                <a:cs typeface="Khmer UI" pitchFamily="34" charset="0"/>
              </a:rPr>
              <a:t>   </a:t>
            </a:r>
          </a:p>
          <a:p>
            <a:pPr marL="609600" indent="-609600">
              <a:spcBef>
                <a:spcPct val="20000"/>
              </a:spcBef>
              <a:defRPr/>
            </a:pPr>
            <a:endParaRPr lang="en-US" sz="1600" b="1" kern="0" dirty="0" smtClean="0">
              <a:solidFill>
                <a:srgbClr val="000000"/>
              </a:solidFill>
              <a:latin typeface="Khmer UI" pitchFamily="34" charset="0"/>
              <a:ea typeface="Kozuka Mincho Pro H" pitchFamily="18" charset="-128"/>
              <a:cs typeface="Khmer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72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8113</TotalTime>
  <Words>162</Words>
  <Application>Microsoft Office PowerPoint</Application>
  <PresentationFormat>On-screen Show (4:3)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Cambria</vt:lpstr>
      <vt:lpstr>Khmer UI</vt:lpstr>
      <vt:lpstr>Kozuka Mincho Pro H</vt:lpstr>
      <vt:lpstr>Times New Roman</vt:lpstr>
      <vt:lpstr>Univers 45 Light</vt:lpstr>
      <vt:lpstr>3_Default Design</vt:lpstr>
      <vt:lpstr>PowerPoint Presentation</vt:lpstr>
      <vt:lpstr>PowerPoint Presentation</vt:lpstr>
    </vt:vector>
  </TitlesOfParts>
  <Company>Iowa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ISU Faculty Senate Meeting</dc:title>
  <dc:creator>Owen, Micheal D [AGRON]</dc:creator>
  <cp:lastModifiedBy>Bell, Jessica M [NREM]</cp:lastModifiedBy>
  <cp:revision>559</cp:revision>
  <cp:lastPrinted>2016-03-08T16:48:47Z</cp:lastPrinted>
  <dcterms:modified xsi:type="dcterms:W3CDTF">2016-04-06T21:10:54Z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