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19" r:id="rId2"/>
    <p:sldId id="318" r:id="rId3"/>
    <p:sldId id="314" r:id="rId4"/>
    <p:sldId id="320" r:id="rId5"/>
    <p:sldId id="316" r:id="rId6"/>
    <p:sldId id="31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3B756A"/>
    <a:srgbClr val="E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96" autoAdjust="0"/>
    <p:restoredTop sz="93020" autoAdjust="0"/>
  </p:normalViewPr>
  <p:slideViewPr>
    <p:cSldViewPr snapToGrid="0" snapToObjects="1">
      <p:cViewPr>
        <p:scale>
          <a:sx n="131" d="100"/>
          <a:sy n="131" d="100"/>
        </p:scale>
        <p:origin x="-104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856A2-1F34-40CB-B771-394969CD9702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19F57-1912-4E0B-BEAF-3BFDA404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27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63F618-4C29-F644-826D-A754CA4851C8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2E64C0-7866-864E-946E-B65D3F7F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E64C0-7866-864E-946E-B65D3F7FCD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3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E64C0-7866-864E-946E-B65D3F7FCD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4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E64C0-7866-864E-946E-B65D3F7FCD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7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1148C5-004C-4873-851C-4E9519AEDB9B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82A5-E2DC-4F17-BCD8-21EBA69884E8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4262-4A56-4CFB-B0EF-57651111CE5E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3AF-96FB-417F-9FF7-F90B435A8A93}" type="datetime1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A210-7E48-4624-9067-6EA7F466B445}" type="datetime1">
              <a:rPr lang="en-US" smtClean="0"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6B17-F17E-4C04-8261-C1D2D0846C58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E55D6DC-2D17-4DB9-98C2-03E3734B4418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15A7-6080-455C-A966-F4EF1BC9375D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770F-8A3A-4B2E-9FEF-4161EF923333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88EA-DF97-4935-AD5B-1F7D9747FE3B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3391-4B3A-4604-96F8-6C980676679C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D0CA50-0DE9-46E5-8553-1ACEA73B0AAA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A01DD241-D785-4958-B072-C1F224C45350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A8D2D411-5DAB-402A-B962-5B519A938CDC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E600F596-E4C3-42C2-88B8-26F5CCC3245B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5F3-5FAA-4B25-94CF-71E3A999CED7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7D5C-8872-4FED-9D21-3EEE11A83359}" type="datetime1">
              <a:rPr lang="en-US" smtClean="0"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1224-14D5-414C-90DD-C7EA197A2BE1}" type="datetime1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3E71D3C-B389-43AF-A2F5-43DF4F3CBC3E}" type="datetime1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3287" y="4169670"/>
            <a:ext cx="4816081" cy="139493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ISU WellBeing </a:t>
            </a:r>
            <a:br>
              <a:rPr lang="en-US" i="1" dirty="0" smtClean="0"/>
            </a:br>
            <a:r>
              <a:rPr lang="en-US" sz="2200" dirty="0" smtClean="0"/>
              <a:t>University Human Resources Update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34478" y="6338631"/>
            <a:ext cx="4736592" cy="365125"/>
          </a:xfrm>
        </p:spPr>
        <p:txBody>
          <a:bodyPr/>
          <a:lstStyle/>
          <a:p>
            <a:r>
              <a:rPr lang="en-US" sz="1400" dirty="0" smtClean="0"/>
              <a:t>P&amp;S Council Meeting, December 2015</a:t>
            </a:r>
            <a:endParaRPr lang="en-US" sz="1400" dirty="0"/>
          </a:p>
        </p:txBody>
      </p:sp>
      <p:sp>
        <p:nvSpPr>
          <p:cNvPr id="6" name="AutoShape 2" descr="https://iastate.app.box.com/representation/file_version_44831506781/image_2048_jpg/1.jpg"/>
          <p:cNvSpPr>
            <a:spLocks noChangeAspect="1" noChangeArrowheads="1"/>
          </p:cNvSpPr>
          <p:nvPr/>
        </p:nvSpPr>
        <p:spPr bwMode="auto">
          <a:xfrm>
            <a:off x="155575" y="-144463"/>
            <a:ext cx="3337638" cy="3337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279" y="903046"/>
            <a:ext cx="4623089" cy="3060991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9274"/>
            <a:ext cx="3834478" cy="2538844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975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42" y="281203"/>
            <a:ext cx="6508377" cy="773131"/>
          </a:xfrm>
        </p:spPr>
        <p:txBody>
          <a:bodyPr/>
          <a:lstStyle/>
          <a:p>
            <a:r>
              <a:rPr lang="en-US" sz="2800" dirty="0" smtClean="0"/>
              <a:t>Phase 1: </a:t>
            </a:r>
            <a:r>
              <a:rPr lang="en-US" sz="2800" i="1" dirty="0" smtClean="0"/>
              <a:t>Engage the ISU Community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741" y="1554188"/>
            <a:ext cx="6508377" cy="39163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Completed Inventory of ISU</a:t>
            </a:r>
          </a:p>
          <a:p>
            <a:pPr lvl="1"/>
            <a:r>
              <a:rPr lang="en-US" dirty="0" smtClean="0"/>
              <a:t>Health Care Claims, Surveys and Campus Conversations</a:t>
            </a:r>
          </a:p>
          <a:p>
            <a:r>
              <a:rPr lang="en-US" b="1" dirty="0" smtClean="0"/>
              <a:t>Connected and Integrated with Partners</a:t>
            </a:r>
          </a:p>
          <a:p>
            <a:pPr lvl="1"/>
            <a:r>
              <a:rPr lang="en-US" dirty="0" smtClean="0"/>
              <a:t>Internal UHR</a:t>
            </a:r>
          </a:p>
          <a:p>
            <a:pPr lvl="1"/>
            <a:r>
              <a:rPr lang="en-US" dirty="0" smtClean="0"/>
              <a:t>Campus groups – Live Green, ISU Dining, College Human Sciences</a:t>
            </a:r>
          </a:p>
          <a:p>
            <a:pPr lvl="1"/>
            <a:r>
              <a:rPr lang="en-US" dirty="0" smtClean="0"/>
              <a:t>Community – MGMC, McFarland, Healthiest Ames</a:t>
            </a:r>
          </a:p>
          <a:p>
            <a:pPr lvl="1"/>
            <a:r>
              <a:rPr lang="en-US" dirty="0" smtClean="0"/>
              <a:t>Other – Health vendors, BHAC</a:t>
            </a:r>
          </a:p>
          <a:p>
            <a:r>
              <a:rPr lang="en-US" b="1" dirty="0" smtClean="0"/>
              <a:t>Well-being Services &amp; Collaborations</a:t>
            </a:r>
          </a:p>
          <a:p>
            <a:pPr lvl="1"/>
            <a:r>
              <a:rPr lang="en-US" dirty="0" smtClean="0"/>
              <a:t>Local Food Festival </a:t>
            </a:r>
          </a:p>
          <a:p>
            <a:pPr lvl="1"/>
            <a:r>
              <a:rPr lang="en-US" dirty="0" smtClean="0"/>
              <a:t>Healthiest State Walk</a:t>
            </a:r>
          </a:p>
          <a:p>
            <a:pPr lvl="1"/>
            <a:r>
              <a:rPr lang="en-US" dirty="0" smtClean="0"/>
              <a:t>Flu Vaccinations</a:t>
            </a:r>
          </a:p>
          <a:p>
            <a:pPr lvl="1"/>
            <a:r>
              <a:rPr lang="en-US" dirty="0" smtClean="0"/>
              <a:t>Workshops and trainings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567" y="4083104"/>
            <a:ext cx="4937433" cy="277489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91217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81" t="31238" r="12625" b="26096"/>
          <a:stretch/>
        </p:blipFill>
        <p:spPr>
          <a:xfrm>
            <a:off x="4510054" y="2429102"/>
            <a:ext cx="4078842" cy="4003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9465"/>
            <a:ext cx="6508377" cy="1143000"/>
          </a:xfrm>
        </p:spPr>
        <p:txBody>
          <a:bodyPr/>
          <a:lstStyle/>
          <a:p>
            <a:r>
              <a:rPr lang="en-US" i="1" dirty="0" smtClean="0"/>
              <a:t>ISU WellBeing </a:t>
            </a:r>
            <a:r>
              <a:rPr lang="en-US" dirty="0" smtClean="0"/>
              <a:t>Action Plan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85264"/>
            <a:ext cx="5255232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990000"/>
                </a:solidFill>
              </a:rPr>
              <a:t>Move from Wellness </a:t>
            </a:r>
            <a:r>
              <a:rPr lang="en-US" b="1" dirty="0">
                <a:solidFill>
                  <a:srgbClr val="990000"/>
                </a:solidFill>
              </a:rPr>
              <a:t>to </a:t>
            </a:r>
            <a:r>
              <a:rPr lang="en-US" b="1" dirty="0" smtClean="0">
                <a:solidFill>
                  <a:srgbClr val="990000"/>
                </a:solidFill>
              </a:rPr>
              <a:t>Well-being</a:t>
            </a:r>
          </a:p>
          <a:p>
            <a:r>
              <a:rPr lang="en-US" dirty="0" smtClean="0"/>
              <a:t>Six </a:t>
            </a:r>
            <a:r>
              <a:rPr lang="en-US" dirty="0"/>
              <a:t>elements of well-being: </a:t>
            </a:r>
            <a:endParaRPr lang="en-US" dirty="0" smtClean="0"/>
          </a:p>
          <a:p>
            <a:pPr lvl="1"/>
            <a:r>
              <a:rPr lang="en-US" dirty="0" smtClean="0"/>
              <a:t>Mental</a:t>
            </a:r>
            <a:r>
              <a:rPr lang="en-US" dirty="0"/>
              <a:t> </a:t>
            </a:r>
            <a:r>
              <a:rPr lang="en-US" dirty="0" smtClean="0"/>
              <a:t>(mind) </a:t>
            </a:r>
          </a:p>
          <a:p>
            <a:pPr lvl="1"/>
            <a:r>
              <a:rPr lang="en-US" dirty="0" smtClean="0"/>
              <a:t>Physical (body)</a:t>
            </a:r>
          </a:p>
          <a:p>
            <a:pPr lvl="1"/>
            <a:r>
              <a:rPr lang="en-US" dirty="0" smtClean="0"/>
              <a:t>Spiritual</a:t>
            </a:r>
            <a:r>
              <a:rPr lang="en-US" dirty="0"/>
              <a:t> </a:t>
            </a:r>
            <a:r>
              <a:rPr lang="en-US" dirty="0" smtClean="0"/>
              <a:t>(spirit) </a:t>
            </a:r>
          </a:p>
          <a:p>
            <a:pPr lvl="1"/>
            <a:r>
              <a:rPr lang="en-US" dirty="0" smtClean="0"/>
              <a:t>Emotional </a:t>
            </a:r>
          </a:p>
          <a:p>
            <a:pPr lvl="1"/>
            <a:r>
              <a:rPr lang="en-US" dirty="0" smtClean="0"/>
              <a:t>Financial 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Community</a:t>
            </a:r>
          </a:p>
          <a:p>
            <a:r>
              <a:rPr lang="en-US" dirty="0" smtClean="0"/>
              <a:t>Guiding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ISU WellBeing </a:t>
            </a:r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2178" y="2263347"/>
            <a:ext cx="5887504" cy="4363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Phased approach over five years</a:t>
            </a:r>
          </a:p>
          <a:p>
            <a:r>
              <a:rPr lang="en-US" dirty="0"/>
              <a:t>Five strategic priorities</a:t>
            </a:r>
          </a:p>
          <a:p>
            <a:pPr lvl="1"/>
            <a:r>
              <a:rPr lang="en-US" dirty="0"/>
              <a:t>Improve the health status of our employees</a:t>
            </a:r>
          </a:p>
          <a:p>
            <a:pPr lvl="1"/>
            <a:r>
              <a:rPr lang="en-US" dirty="0"/>
              <a:t>Enable employees to adopt and maintain healthy lifestyle choices</a:t>
            </a:r>
          </a:p>
          <a:p>
            <a:pPr lvl="1"/>
            <a:r>
              <a:rPr lang="en-US" dirty="0"/>
              <a:t>Create a safe and supportive environment that </a:t>
            </a:r>
            <a:r>
              <a:rPr lang="en-US" dirty="0" smtClean="0"/>
              <a:t>makes healthy </a:t>
            </a:r>
            <a:r>
              <a:rPr lang="en-US" dirty="0"/>
              <a:t>choices easy</a:t>
            </a:r>
          </a:p>
          <a:p>
            <a:pPr lvl="1"/>
            <a:r>
              <a:rPr lang="en-US" dirty="0"/>
              <a:t>Educate and empower our employees to effectively manage and utilize the health care system</a:t>
            </a:r>
          </a:p>
          <a:p>
            <a:pPr lvl="1"/>
            <a:r>
              <a:rPr lang="en-US" dirty="0"/>
              <a:t>Foster an inclusive and engaging culture of well-being that enables employees to bring their best self to work and life every day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51" y="2140311"/>
            <a:ext cx="2887366" cy="450024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4075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21" y="3934724"/>
            <a:ext cx="4361535" cy="290698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80" y="152234"/>
            <a:ext cx="6508377" cy="1143000"/>
          </a:xfrm>
        </p:spPr>
        <p:txBody>
          <a:bodyPr/>
          <a:lstStyle/>
          <a:p>
            <a:r>
              <a:rPr lang="en-US" sz="2800" dirty="0" smtClean="0"/>
              <a:t>Phase 2: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Enhance our Programs and Services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25" y="1510106"/>
            <a:ext cx="8671388" cy="533159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Launch Benefits &amp; Wellness Communications </a:t>
            </a:r>
          </a:p>
          <a:p>
            <a:pPr lvl="2"/>
            <a:r>
              <a:rPr lang="en-US" b="1" i="1" dirty="0" smtClean="0"/>
              <a:t>ISU WellBeing </a:t>
            </a:r>
            <a:r>
              <a:rPr lang="en-US" b="1" dirty="0" smtClean="0"/>
              <a:t>Website </a:t>
            </a:r>
            <a:r>
              <a:rPr lang="en-US" dirty="0" smtClean="0"/>
              <a:t>(January) - Programs, services and resources</a:t>
            </a:r>
          </a:p>
          <a:p>
            <a:pPr lvl="2"/>
            <a:r>
              <a:rPr lang="en-US" b="1" dirty="0" smtClean="0"/>
              <a:t>Annual Program Calendar </a:t>
            </a:r>
            <a:r>
              <a:rPr lang="en-US" dirty="0" smtClean="0"/>
              <a:t>- Workshops in </a:t>
            </a:r>
            <a:r>
              <a:rPr lang="en-US" dirty="0" err="1" smtClean="0"/>
              <a:t>Learn@ISU</a:t>
            </a:r>
            <a:endParaRPr lang="en-US" dirty="0" smtClean="0"/>
          </a:p>
          <a:p>
            <a:pPr lvl="3"/>
            <a:r>
              <a:rPr lang="en-US" dirty="0" smtClean="0"/>
              <a:t>Benefits, EAP, L&amp;D, Financial webinars/programs, Well-being programs and services</a:t>
            </a:r>
          </a:p>
          <a:p>
            <a:pPr lvl="3"/>
            <a:r>
              <a:rPr lang="en-US" dirty="0"/>
              <a:t>Well-being Workshop Series (April)</a:t>
            </a:r>
          </a:p>
          <a:p>
            <a:pPr lvl="3"/>
            <a:r>
              <a:rPr lang="en-US" i="1" dirty="0"/>
              <a:t>ISU WellBeing </a:t>
            </a:r>
            <a:r>
              <a:rPr lang="en-US" dirty="0"/>
              <a:t>Partner Forum (April</a:t>
            </a:r>
            <a:r>
              <a:rPr lang="en-US" dirty="0" smtClean="0"/>
              <a:t>)</a:t>
            </a:r>
          </a:p>
          <a:p>
            <a:pPr lvl="2"/>
            <a:r>
              <a:rPr lang="en-US" b="1" dirty="0"/>
              <a:t>Well-being Portal </a:t>
            </a:r>
            <a:r>
              <a:rPr lang="en-US" dirty="0" smtClean="0"/>
              <a:t>(November) – a website with personal tools, tracking, and apps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Develop Chronic Condition Support program</a:t>
            </a:r>
            <a:endParaRPr lang="en-US" dirty="0" smtClean="0"/>
          </a:p>
          <a:p>
            <a:pPr lvl="2"/>
            <a:r>
              <a:rPr lang="en-US" dirty="0" smtClean="0"/>
              <a:t>Community partnership on chronic health condition (e.g., diabetes, hypertension) support </a:t>
            </a:r>
          </a:p>
          <a:p>
            <a:pPr marL="457200" lvl="2" indent="0">
              <a:buNone/>
            </a:pPr>
            <a:r>
              <a:rPr lang="en-US" dirty="0" smtClean="0"/>
              <a:t>	(MGMC, McFarland Clinic, City of Ames, ISU, and Wellmark)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Hire Registered Dietician Nutritionist </a:t>
            </a:r>
            <a:r>
              <a:rPr lang="en-US" dirty="0" smtClean="0"/>
              <a:t>(April)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Host Healthiest State Conference at ISU </a:t>
            </a:r>
            <a:r>
              <a:rPr lang="en-US" dirty="0" smtClean="0"/>
              <a:t>(May)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Continue Well-being Services</a:t>
            </a:r>
          </a:p>
          <a:p>
            <a:pPr lvl="2"/>
            <a:r>
              <a:rPr lang="en-US" dirty="0" smtClean="0"/>
              <a:t>P&amp;S Development Conference (February) </a:t>
            </a:r>
          </a:p>
          <a:p>
            <a:pPr lvl="2"/>
            <a:r>
              <a:rPr lang="en-US" dirty="0" smtClean="0"/>
              <a:t>Healthiest State Walk and Flu Shots (October)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Offer Medical Self Care Program </a:t>
            </a:r>
            <a:r>
              <a:rPr lang="en-US" dirty="0" smtClean="0"/>
              <a:t>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22" y="235974"/>
            <a:ext cx="6508377" cy="1495095"/>
          </a:xfrm>
        </p:spPr>
        <p:txBody>
          <a:bodyPr/>
          <a:lstStyle/>
          <a:p>
            <a:r>
              <a:rPr lang="en-US" dirty="0" smtClean="0"/>
              <a:t>Future </a:t>
            </a:r>
            <a:br>
              <a:rPr lang="en-US" dirty="0" smtClean="0"/>
            </a:br>
            <a:r>
              <a:rPr lang="en-US" sz="2800" dirty="0" smtClean="0"/>
              <a:t>Phase 3: </a:t>
            </a:r>
            <a:r>
              <a:rPr lang="en-US" sz="2800" i="1" dirty="0" smtClean="0"/>
              <a:t>Expand The Opportunities and Ideas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022" y="2049328"/>
            <a:ext cx="4090025" cy="39163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Blood </a:t>
            </a:r>
            <a:r>
              <a:rPr lang="en-US" sz="1800" dirty="0"/>
              <a:t>P</a:t>
            </a:r>
            <a:r>
              <a:rPr lang="en-US" sz="1800" dirty="0" smtClean="0"/>
              <a:t>ressure stations </a:t>
            </a:r>
          </a:p>
          <a:p>
            <a:r>
              <a:rPr lang="en-US" sz="1800" dirty="0" smtClean="0"/>
              <a:t>Health Care Consumerism</a:t>
            </a:r>
          </a:p>
          <a:p>
            <a:r>
              <a:rPr lang="en-US" sz="1800" dirty="0" smtClean="0"/>
              <a:t>Biofeedback/Stress Management stations…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12" y="3678148"/>
            <a:ext cx="8630141" cy="325908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8047" y="2064371"/>
            <a:ext cx="5131943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Walking Clubs and Walking paths</a:t>
            </a:r>
          </a:p>
          <a:p>
            <a:r>
              <a:rPr lang="en-US" sz="1800" dirty="0" smtClean="0"/>
              <a:t>Partnering: Bike Share program development</a:t>
            </a:r>
          </a:p>
          <a:p>
            <a:r>
              <a:rPr lang="en-US" sz="1800" dirty="0" smtClean="0"/>
              <a:t>New ideas…..</a:t>
            </a:r>
          </a:p>
        </p:txBody>
      </p:sp>
    </p:spTree>
    <p:extLst>
      <p:ext uri="{BB962C8B-B14F-4D97-AF65-F5344CB8AC3E}">
        <p14:creationId xmlns:p14="http://schemas.microsoft.com/office/powerpoint/2010/main" val="6816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5468</TotalTime>
  <Words>298</Words>
  <Application>Microsoft Office PowerPoint</Application>
  <PresentationFormat>On-screen Show (4:3)</PresentationFormat>
  <Paragraphs>60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Plaza</vt:lpstr>
      <vt:lpstr>ISU WellBeing  University Human Resources Update</vt:lpstr>
      <vt:lpstr>Phase 1: Engage the ISU Community</vt:lpstr>
      <vt:lpstr>ISU WellBeing Action Plan </vt:lpstr>
      <vt:lpstr>ISU WellBeing Action Plan</vt:lpstr>
      <vt:lpstr>Phase 2:  Enhance our Programs and Services</vt:lpstr>
      <vt:lpstr>Future  Phase 3: Expand The Opportunities and Ideas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Goudy-Haht, Kate A</cp:lastModifiedBy>
  <cp:revision>354</cp:revision>
  <cp:lastPrinted>2015-12-02T20:54:30Z</cp:lastPrinted>
  <dcterms:created xsi:type="dcterms:W3CDTF">2014-10-11T22:03:30Z</dcterms:created>
  <dcterms:modified xsi:type="dcterms:W3CDTF">2015-12-04T20:46:43Z</dcterms:modified>
</cp:coreProperties>
</file>