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68" r:id="rId2"/>
    <p:sldId id="269" r:id="rId3"/>
    <p:sldId id="270" r:id="rId4"/>
    <p:sldId id="272" r:id="rId5"/>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67" autoAdjust="0"/>
    <p:restoredTop sz="79954" autoAdjust="0"/>
  </p:normalViewPr>
  <p:slideViewPr>
    <p:cSldViewPr snapToGrid="0">
      <p:cViewPr varScale="1">
        <p:scale>
          <a:sx n="90" d="100"/>
          <a:sy n="90" d="100"/>
        </p:scale>
        <p:origin x="15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970938" y="0"/>
            <a:ext cx="3037840" cy="463408"/>
          </a:xfrm>
          <a:prstGeom prst="rect">
            <a:avLst/>
          </a:prstGeom>
        </p:spPr>
        <p:txBody>
          <a:bodyPr vert="horz" lIns="92830" tIns="46415" rIns="92830" bIns="46415" rtlCol="0"/>
          <a:lstStyle>
            <a:lvl1pPr algn="r">
              <a:defRPr sz="1200"/>
            </a:lvl1pPr>
          </a:lstStyle>
          <a:p>
            <a:fld id="{DE3F72A2-95CF-4C71-B777-8B254F8CC7F4}" type="datetimeFigureOut">
              <a:rPr lang="en-US" smtClean="0"/>
              <a:t>5/25/2016</a:t>
            </a:fld>
            <a:endParaRPr lang="en-US" dirty="0"/>
          </a:p>
        </p:txBody>
      </p:sp>
      <p:sp>
        <p:nvSpPr>
          <p:cNvPr id="4" name="Slide Image Placeholder 3"/>
          <p:cNvSpPr>
            <a:spLocks noGrp="1" noRot="1" noChangeAspect="1"/>
          </p:cNvSpPr>
          <p:nvPr>
            <p:ph type="sldImg" idx="2"/>
          </p:nvPr>
        </p:nvSpPr>
        <p:spPr>
          <a:xfrm>
            <a:off x="1427163" y="1154113"/>
            <a:ext cx="4156075" cy="3117850"/>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37840" cy="463407"/>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9"/>
            <a:ext cx="3037840" cy="463407"/>
          </a:xfrm>
          <a:prstGeom prst="rect">
            <a:avLst/>
          </a:prstGeom>
        </p:spPr>
        <p:txBody>
          <a:bodyPr vert="horz" lIns="92830" tIns="46415" rIns="92830" bIns="46415" rtlCol="0" anchor="b"/>
          <a:lstStyle>
            <a:lvl1pPr algn="r">
              <a:defRPr sz="1200"/>
            </a:lvl1pPr>
          </a:lstStyle>
          <a:p>
            <a:fld id="{81F774C2-854B-4BB1-AB5E-CC50DF744463}" type="slidenum">
              <a:rPr lang="en-US" smtClean="0"/>
              <a:t>‹#›</a:t>
            </a:fld>
            <a:endParaRPr lang="en-US" dirty="0"/>
          </a:p>
        </p:txBody>
      </p:sp>
    </p:spTree>
    <p:extLst>
      <p:ext uri="{BB962C8B-B14F-4D97-AF65-F5344CB8AC3E}">
        <p14:creationId xmlns:p14="http://schemas.microsoft.com/office/powerpoint/2010/main" val="3897388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BCB072-F66A-6C44-B4F2-F864B5C1647D}"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3350730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current membership of the Professional and Scientific Council University Planning and Budget Committee includes:</a:t>
            </a:r>
          </a:p>
          <a:p>
            <a:endParaRPr lang="en-US" dirty="0" smtClean="0"/>
          </a:p>
          <a:p>
            <a:pPr lvl="0"/>
            <a:r>
              <a:rPr lang="en-US" sz="1200" kern="1200" dirty="0" smtClean="0">
                <a:solidFill>
                  <a:schemeClr val="tx1"/>
                </a:solidFill>
                <a:effectLst/>
                <a:latin typeface="+mn-lt"/>
                <a:ea typeface="+mn-ea"/>
                <a:cs typeface="+mn-cs"/>
              </a:rPr>
              <a:t>Jordan Bates, Chair, Vice President for University Planning and Budget of the Professional and Scientific Council</a:t>
            </a:r>
          </a:p>
          <a:p>
            <a:pPr lvl="0"/>
            <a:r>
              <a:rPr lang="en-US" sz="1200" kern="1200" dirty="0" smtClean="0">
                <a:solidFill>
                  <a:schemeClr val="tx1"/>
                </a:solidFill>
                <a:effectLst/>
                <a:latin typeface="+mn-lt"/>
                <a:ea typeface="+mn-ea"/>
                <a:cs typeface="+mn-cs"/>
              </a:rPr>
              <a:t>Tera Lawson, President of the Professional and Scientific Council, University Budget Advisory Committee</a:t>
            </a:r>
          </a:p>
          <a:p>
            <a:pPr lvl="0"/>
            <a:r>
              <a:rPr lang="en-US" sz="1200" kern="1200" dirty="0" smtClean="0">
                <a:solidFill>
                  <a:schemeClr val="tx1"/>
                </a:solidFill>
                <a:effectLst/>
                <a:latin typeface="+mn-lt"/>
                <a:ea typeface="+mn-ea"/>
                <a:cs typeface="+mn-cs"/>
              </a:rPr>
              <a:t>Clayton Johnson, President-Elect of the Professional and Scientific Council</a:t>
            </a:r>
          </a:p>
          <a:p>
            <a:pPr lvl="0"/>
            <a:r>
              <a:rPr lang="en-US" sz="1200" kern="1200" dirty="0" smtClean="0">
                <a:solidFill>
                  <a:schemeClr val="tx1"/>
                </a:solidFill>
                <a:effectLst/>
                <a:latin typeface="+mn-lt"/>
                <a:ea typeface="+mn-ea"/>
                <a:cs typeface="+mn-cs"/>
              </a:rPr>
              <a:t>Amy </a:t>
            </a:r>
            <a:r>
              <a:rPr lang="en-US" sz="1200" kern="1200" dirty="0" err="1" smtClean="0">
                <a:solidFill>
                  <a:schemeClr val="tx1"/>
                </a:solidFill>
                <a:effectLst/>
                <a:latin typeface="+mn-lt"/>
                <a:ea typeface="+mn-ea"/>
                <a:cs typeface="+mn-cs"/>
              </a:rPr>
              <a:t>Tehan</a:t>
            </a:r>
            <a:r>
              <a:rPr lang="en-US" sz="1200" kern="1200" dirty="0" smtClean="0">
                <a:solidFill>
                  <a:schemeClr val="tx1"/>
                </a:solidFill>
                <a:effectLst/>
                <a:latin typeface="+mn-lt"/>
                <a:ea typeface="+mn-ea"/>
                <a:cs typeface="+mn-cs"/>
              </a:rPr>
              <a:t>, Past-President of the Professional and Scientific Council</a:t>
            </a:r>
          </a:p>
          <a:p>
            <a:pPr lvl="0"/>
            <a:r>
              <a:rPr lang="en-US" sz="1200" kern="1200" dirty="0" smtClean="0">
                <a:solidFill>
                  <a:schemeClr val="tx1"/>
                </a:solidFill>
                <a:effectLst/>
                <a:latin typeface="+mn-lt"/>
                <a:ea typeface="+mn-ea"/>
                <a:cs typeface="+mn-cs"/>
              </a:rPr>
              <a:t>Darin Wohlgemuth, Assistant Vice President, Financial Planning and Budgets</a:t>
            </a:r>
          </a:p>
          <a:p>
            <a:pPr lvl="0"/>
            <a:r>
              <a:rPr lang="en-US" sz="1200" kern="1200" dirty="0" smtClean="0">
                <a:solidFill>
                  <a:schemeClr val="tx1"/>
                </a:solidFill>
                <a:effectLst/>
                <a:latin typeface="+mn-lt"/>
                <a:ea typeface="+mn-ea"/>
                <a:cs typeface="+mn-cs"/>
              </a:rPr>
              <a:t>Bart Dobson, Business and Finance Advisory Committee</a:t>
            </a:r>
          </a:p>
          <a:p>
            <a:pPr lvl="0"/>
            <a:r>
              <a:rPr lang="en-US" sz="1200" kern="1200" dirty="0" smtClean="0">
                <a:solidFill>
                  <a:schemeClr val="tx1"/>
                </a:solidFill>
                <a:effectLst/>
                <a:latin typeface="+mn-lt"/>
                <a:ea typeface="+mn-ea"/>
                <a:cs typeface="+mn-cs"/>
              </a:rPr>
              <a:t>Camille Schroeder, Student Affairs Advisory Committee</a:t>
            </a:r>
          </a:p>
          <a:p>
            <a:pPr lvl="0"/>
            <a:r>
              <a:rPr lang="en-US" sz="1200" kern="1200" dirty="0" smtClean="0">
                <a:solidFill>
                  <a:schemeClr val="tx1"/>
                </a:solidFill>
                <a:effectLst/>
                <a:latin typeface="+mn-lt"/>
                <a:ea typeface="+mn-ea"/>
                <a:cs typeface="+mn-cs"/>
              </a:rPr>
              <a:t>Soma Mitra, Fiscal Officer, College of Business, Division of Academic Affairs</a:t>
            </a:r>
          </a:p>
          <a:p>
            <a:pPr lvl="0"/>
            <a:r>
              <a:rPr lang="en-US" sz="1200" kern="1200" dirty="0" smtClean="0">
                <a:solidFill>
                  <a:schemeClr val="tx1"/>
                </a:solidFill>
                <a:effectLst/>
                <a:latin typeface="+mn-lt"/>
                <a:ea typeface="+mn-ea"/>
                <a:cs typeface="+mn-cs"/>
              </a:rPr>
              <a:t>Josie Six, Fiscal Officer, College of Agriculture and Life Sciences, Division of Academic Affairs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These individuals are both representatives on this committee and the other budget advisory committees across campus. We have representation from the President’s Office, Business and Finance Advisory Committee, the Student Affairs Advisory Committee, and two fiscal officers from the division of academic affairs as there is not an advisory committee within academic affairs.</a:t>
            </a:r>
          </a:p>
          <a:p>
            <a:endParaRPr lang="en-US" dirty="0"/>
          </a:p>
        </p:txBody>
      </p:sp>
      <p:sp>
        <p:nvSpPr>
          <p:cNvPr id="4" name="Slide Number Placeholder 3"/>
          <p:cNvSpPr>
            <a:spLocks noGrp="1"/>
          </p:cNvSpPr>
          <p:nvPr>
            <p:ph type="sldNum" sz="quarter" idx="10"/>
          </p:nvPr>
        </p:nvSpPr>
        <p:spPr/>
        <p:txBody>
          <a:bodyPr/>
          <a:lstStyle/>
          <a:p>
            <a:fld id="{4DBCB072-F66A-6C44-B4F2-F864B5C1647D}"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692565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Main topics being discussed include:</a:t>
            </a:r>
          </a:p>
          <a:p>
            <a:pPr marL="171450" lvl="0" indent="-171450">
              <a:buFontTx/>
              <a:buChar char="-"/>
            </a:pPr>
            <a:r>
              <a:rPr lang="en-US" sz="1200" kern="1200" dirty="0" smtClean="0">
                <a:solidFill>
                  <a:schemeClr val="tx1"/>
                </a:solidFill>
                <a:effectLst/>
                <a:latin typeface="+mn-lt"/>
                <a:ea typeface="+mn-ea"/>
                <a:cs typeface="+mn-cs"/>
              </a:rPr>
              <a:t>Iowa State will receive $2.2 million in new money from the state. Although this may not be the $8.2 million that we asked for, I’d like to stress that it is the fifth consecutive year of increased funding and we are definitely in a better position than some of our peers if you look at the level of state funding in some of the surrounding states and nationally. </a:t>
            </a:r>
          </a:p>
          <a:p>
            <a:pPr marL="171450" lvl="0" indent="-171450">
              <a:buFontTx/>
              <a:buChar char="-"/>
            </a:pPr>
            <a:r>
              <a:rPr lang="en-US" sz="1200" kern="1200" dirty="0" smtClean="0">
                <a:solidFill>
                  <a:schemeClr val="tx1"/>
                </a:solidFill>
                <a:effectLst/>
                <a:latin typeface="+mn-lt"/>
                <a:ea typeface="+mn-ea"/>
                <a:cs typeface="+mn-cs"/>
              </a:rPr>
              <a:t>That being said, a necessary tuition increase proposal for 2016-2017 tuition rates will go before the Board of Regents during the June 8</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meeting for the first read and a second read will be required. These would be in addition to the tuition increases that were approved by the Board of Regents last December.</a:t>
            </a:r>
          </a:p>
          <a:p>
            <a:pPr marL="171450" lvl="0" indent="-171450">
              <a:buFontTx/>
              <a:buChar char="-"/>
            </a:pPr>
            <a:r>
              <a:rPr lang="en-US" sz="1200" kern="1200" dirty="0" smtClean="0">
                <a:solidFill>
                  <a:schemeClr val="tx1"/>
                </a:solidFill>
                <a:effectLst/>
                <a:latin typeface="+mn-lt"/>
                <a:ea typeface="+mn-ea"/>
                <a:cs typeface="+mn-cs"/>
              </a:rPr>
              <a:t>Salary increases for Professional and Scientific Employees and Faculty</a:t>
            </a:r>
          </a:p>
          <a:p>
            <a:pPr lvl="0"/>
            <a:endParaRPr lang="en-US" sz="1200" kern="1200" dirty="0" smtClean="0">
              <a:solidFill>
                <a:schemeClr val="tx1"/>
              </a:solidFill>
              <a:effectLst/>
              <a:latin typeface="+mn-lt"/>
              <a:ea typeface="+mn-ea"/>
              <a:cs typeface="+mn-cs"/>
            </a:endParaRPr>
          </a:p>
          <a:p>
            <a:pPr marL="1085850" lvl="2" indent="-171450">
              <a:buFontTx/>
              <a:buChar char="-"/>
            </a:pPr>
            <a:endParaRPr lang="en-US" sz="11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DBCB072-F66A-6C44-B4F2-F864B5C1647D}"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1883011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kern="1200" dirty="0" smtClean="0">
                <a:solidFill>
                  <a:schemeClr val="tx1"/>
                </a:solidFill>
                <a:effectLst/>
                <a:latin typeface="+mn-lt"/>
                <a:ea typeface="+mn-ea"/>
                <a:cs typeface="+mn-cs"/>
              </a:rPr>
              <a:t>Utilization of the revenue generated from the international student increase</a:t>
            </a:r>
            <a:endParaRPr lang="en-US" sz="11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A total increase of $1,500 per year will be charged to international student tuition. This is a three year ramp-up. Meaning $500 in Year 1, $1,000 in Year 2, and $1,500 in Year 3. The revenue generated will be held centrally and passed through to areas of the university that provide services to directly address the needs of international students. </a:t>
            </a:r>
            <a:endParaRPr lang="en-US" sz="11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For Year 1, the Senior Vice Presidents submitted proposals to the President’s Office of programs that serve international students that need funding. These proposals were submitted in priority order. It is my understanding that these are existing programs and costs were being absorbed by the areas providing the services. Funding is needed to continue or improve operations. Proposals for Year 2 and Year 3 will be accepted in the future and show focus on new and expanded programs for international students. There should be a communication coming out that will detail the priorities being funded, stay tuned for that communication. </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Another topic discussed is that Iowa State will move to a fringe benefit pool model. This is pending approval, but should be effective July 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From an employee perspective, nothing changes. But what a fringe benefit pool model does is more appropriately charges grants their portion of health insurance for 9 month employees. This will save the university approximately $3.5 million from the general fund. This money can then be used for other priority purposes. </a:t>
            </a:r>
          </a:p>
          <a:p>
            <a:pPr lvl="1"/>
            <a:endParaRPr lang="en-US" sz="1200" kern="1200" dirty="0" smtClean="0">
              <a:solidFill>
                <a:schemeClr val="tx1"/>
              </a:solidFill>
              <a:effectLst/>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Committee plans on meeting again in mid-July to discuss the financial environment as we should have a better picture of funding at that time. </a:t>
            </a:r>
          </a:p>
          <a:p>
            <a:pPr lvl="1"/>
            <a:endParaRPr lang="en-US" sz="1100" kern="1200" dirty="0" smtClean="0">
              <a:solidFill>
                <a:schemeClr val="tx1"/>
              </a:solidFill>
              <a:effectLst/>
              <a:latin typeface="+mn-lt"/>
              <a:ea typeface="+mn-ea"/>
              <a:cs typeface="+mn-cs"/>
            </a:endParaRPr>
          </a:p>
          <a:p>
            <a:pPr marL="171450" indent="-171450">
              <a:buFontTx/>
              <a:buChar char="-"/>
            </a:pPr>
            <a:endParaRPr lang="en-US"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DBCB072-F66A-6C44-B4F2-F864B5C1647D}"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4046258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2F61819-A6CA-4A65-8E9A-419D5052BB3C}" type="datetimeFigureOut">
              <a:rPr lang="en-US" smtClean="0"/>
              <a:t>5/25/2016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6DDCA0-79FC-4301-AAFC-54B1E60EBEBA}" type="slidenum">
              <a:rPr lang="en-US" smtClean="0"/>
              <a:t>‹#›</a:t>
            </a:fld>
            <a:endParaRPr lang="en-US" dirty="0"/>
          </a:p>
        </p:txBody>
      </p:sp>
    </p:spTree>
    <p:extLst>
      <p:ext uri="{BB962C8B-B14F-4D97-AF65-F5344CB8AC3E}">
        <p14:creationId xmlns:p14="http://schemas.microsoft.com/office/powerpoint/2010/main" val="1092120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F61819-A6CA-4A65-8E9A-419D5052BB3C}" type="datetimeFigureOut">
              <a:rPr lang="en-US" smtClean="0"/>
              <a:t>5/25/2016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6DDCA0-79FC-4301-AAFC-54B1E60EBEBA}" type="slidenum">
              <a:rPr lang="en-US" smtClean="0"/>
              <a:t>‹#›</a:t>
            </a:fld>
            <a:endParaRPr lang="en-US" dirty="0"/>
          </a:p>
        </p:txBody>
      </p:sp>
    </p:spTree>
    <p:extLst>
      <p:ext uri="{BB962C8B-B14F-4D97-AF65-F5344CB8AC3E}">
        <p14:creationId xmlns:p14="http://schemas.microsoft.com/office/powerpoint/2010/main" val="1361895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F61819-A6CA-4A65-8E9A-419D5052BB3C}" type="datetimeFigureOut">
              <a:rPr lang="en-US" smtClean="0"/>
              <a:t>5/25/2016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6DDCA0-79FC-4301-AAFC-54B1E60EBEBA}" type="slidenum">
              <a:rPr lang="en-US" smtClean="0"/>
              <a:t>‹#›</a:t>
            </a:fld>
            <a:endParaRPr lang="en-US" dirty="0"/>
          </a:p>
        </p:txBody>
      </p:sp>
    </p:spTree>
    <p:extLst>
      <p:ext uri="{BB962C8B-B14F-4D97-AF65-F5344CB8AC3E}">
        <p14:creationId xmlns:p14="http://schemas.microsoft.com/office/powerpoint/2010/main" val="3224689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F61819-A6CA-4A65-8E9A-419D5052BB3C}" type="datetimeFigureOut">
              <a:rPr lang="en-US" smtClean="0"/>
              <a:t>5/25/2016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6DDCA0-79FC-4301-AAFC-54B1E60EBEBA}" type="slidenum">
              <a:rPr lang="en-US" smtClean="0"/>
              <a:t>‹#›</a:t>
            </a:fld>
            <a:endParaRPr lang="en-US" dirty="0"/>
          </a:p>
        </p:txBody>
      </p:sp>
    </p:spTree>
    <p:extLst>
      <p:ext uri="{BB962C8B-B14F-4D97-AF65-F5344CB8AC3E}">
        <p14:creationId xmlns:p14="http://schemas.microsoft.com/office/powerpoint/2010/main" val="3802771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F61819-A6CA-4A65-8E9A-419D5052BB3C}" type="datetimeFigureOut">
              <a:rPr lang="en-US" smtClean="0"/>
              <a:t>5/25/2016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6DDCA0-79FC-4301-AAFC-54B1E60EBEBA}" type="slidenum">
              <a:rPr lang="en-US" smtClean="0"/>
              <a:t>‹#›</a:t>
            </a:fld>
            <a:endParaRPr lang="en-US" dirty="0"/>
          </a:p>
        </p:txBody>
      </p:sp>
    </p:spTree>
    <p:extLst>
      <p:ext uri="{BB962C8B-B14F-4D97-AF65-F5344CB8AC3E}">
        <p14:creationId xmlns:p14="http://schemas.microsoft.com/office/powerpoint/2010/main" val="2412042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F61819-A6CA-4A65-8E9A-419D5052BB3C}" type="datetimeFigureOut">
              <a:rPr lang="en-US" smtClean="0"/>
              <a:t>5/25/2016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6DDCA0-79FC-4301-AAFC-54B1E60EBEBA}" type="slidenum">
              <a:rPr lang="en-US" smtClean="0"/>
              <a:t>‹#›</a:t>
            </a:fld>
            <a:endParaRPr lang="en-US" dirty="0"/>
          </a:p>
        </p:txBody>
      </p:sp>
    </p:spTree>
    <p:extLst>
      <p:ext uri="{BB962C8B-B14F-4D97-AF65-F5344CB8AC3E}">
        <p14:creationId xmlns:p14="http://schemas.microsoft.com/office/powerpoint/2010/main" val="1738485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2F61819-A6CA-4A65-8E9A-419D5052BB3C}" type="datetimeFigureOut">
              <a:rPr lang="en-US" smtClean="0"/>
              <a:t>5/25/2016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56DDCA0-79FC-4301-AAFC-54B1E60EBEBA}" type="slidenum">
              <a:rPr lang="en-US" smtClean="0"/>
              <a:t>‹#›</a:t>
            </a:fld>
            <a:endParaRPr lang="en-US" dirty="0"/>
          </a:p>
        </p:txBody>
      </p:sp>
    </p:spTree>
    <p:extLst>
      <p:ext uri="{BB962C8B-B14F-4D97-AF65-F5344CB8AC3E}">
        <p14:creationId xmlns:p14="http://schemas.microsoft.com/office/powerpoint/2010/main" val="1950747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2F61819-A6CA-4A65-8E9A-419D5052BB3C}" type="datetimeFigureOut">
              <a:rPr lang="en-US" smtClean="0"/>
              <a:t>5/25/2016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56DDCA0-79FC-4301-AAFC-54B1E60EBEBA}" type="slidenum">
              <a:rPr lang="en-US" smtClean="0"/>
              <a:t>‹#›</a:t>
            </a:fld>
            <a:endParaRPr lang="en-US" dirty="0"/>
          </a:p>
        </p:txBody>
      </p:sp>
    </p:spTree>
    <p:extLst>
      <p:ext uri="{BB962C8B-B14F-4D97-AF65-F5344CB8AC3E}">
        <p14:creationId xmlns:p14="http://schemas.microsoft.com/office/powerpoint/2010/main" val="3619233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F61819-A6CA-4A65-8E9A-419D5052BB3C}" type="datetimeFigureOut">
              <a:rPr lang="en-US" smtClean="0"/>
              <a:t>5/25/2016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56DDCA0-79FC-4301-AAFC-54B1E60EBEBA}" type="slidenum">
              <a:rPr lang="en-US" smtClean="0"/>
              <a:t>‹#›</a:t>
            </a:fld>
            <a:endParaRPr lang="en-US" dirty="0"/>
          </a:p>
        </p:txBody>
      </p:sp>
    </p:spTree>
    <p:extLst>
      <p:ext uri="{BB962C8B-B14F-4D97-AF65-F5344CB8AC3E}">
        <p14:creationId xmlns:p14="http://schemas.microsoft.com/office/powerpoint/2010/main" val="107876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F61819-A6CA-4A65-8E9A-419D5052BB3C}" type="datetimeFigureOut">
              <a:rPr lang="en-US" smtClean="0"/>
              <a:t>5/25/2016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6DDCA0-79FC-4301-AAFC-54B1E60EBEBA}" type="slidenum">
              <a:rPr lang="en-US" smtClean="0"/>
              <a:t>‹#›</a:t>
            </a:fld>
            <a:endParaRPr lang="en-US" dirty="0"/>
          </a:p>
        </p:txBody>
      </p:sp>
    </p:spTree>
    <p:extLst>
      <p:ext uri="{BB962C8B-B14F-4D97-AF65-F5344CB8AC3E}">
        <p14:creationId xmlns:p14="http://schemas.microsoft.com/office/powerpoint/2010/main" val="4066774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F61819-A6CA-4A65-8E9A-419D5052BB3C}" type="datetimeFigureOut">
              <a:rPr lang="en-US" smtClean="0"/>
              <a:t>5/25/2016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6DDCA0-79FC-4301-AAFC-54B1E60EBEBA}" type="slidenum">
              <a:rPr lang="en-US" smtClean="0"/>
              <a:t>‹#›</a:t>
            </a:fld>
            <a:endParaRPr lang="en-US" dirty="0"/>
          </a:p>
        </p:txBody>
      </p:sp>
    </p:spTree>
    <p:extLst>
      <p:ext uri="{BB962C8B-B14F-4D97-AF65-F5344CB8AC3E}">
        <p14:creationId xmlns:p14="http://schemas.microsoft.com/office/powerpoint/2010/main" val="1361563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F61819-A6CA-4A65-8E9A-419D5052BB3C}" type="datetimeFigureOut">
              <a:rPr lang="en-US" smtClean="0"/>
              <a:t>5/25/2016</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6DDCA0-79FC-4301-AAFC-54B1E60EBEBA}" type="slidenum">
              <a:rPr lang="en-US" smtClean="0"/>
              <a:t>‹#›</a:t>
            </a:fld>
            <a:endParaRPr lang="en-US" dirty="0"/>
          </a:p>
        </p:txBody>
      </p:sp>
    </p:spTree>
    <p:extLst>
      <p:ext uri="{BB962C8B-B14F-4D97-AF65-F5344CB8AC3E}">
        <p14:creationId xmlns:p14="http://schemas.microsoft.com/office/powerpoint/2010/main" val="27401269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410880"/>
            <a:ext cx="9144000" cy="447120"/>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3">
            <a:alphaModFix amt="60000"/>
          </a:blip>
          <a:stretch>
            <a:fillRect/>
          </a:stretch>
        </p:blipFill>
        <p:spPr>
          <a:xfrm>
            <a:off x="1656122" y="5489174"/>
            <a:ext cx="5647089" cy="794706"/>
          </a:xfrm>
          <a:prstGeom prst="rect">
            <a:avLst/>
          </a:prstGeom>
        </p:spPr>
      </p:pic>
      <p:sp>
        <p:nvSpPr>
          <p:cNvPr id="3" name="Content Placeholder 2"/>
          <p:cNvSpPr>
            <a:spLocks noGrp="1"/>
          </p:cNvSpPr>
          <p:nvPr>
            <p:ph idx="1"/>
          </p:nvPr>
        </p:nvSpPr>
        <p:spPr>
          <a:xfrm>
            <a:off x="628650" y="184832"/>
            <a:ext cx="7886700" cy="4351338"/>
          </a:xfrm>
        </p:spPr>
        <p:txBody>
          <a:bodyPr/>
          <a:lstStyle/>
          <a:p>
            <a:pPr marL="0" indent="0" algn="ctr">
              <a:buNone/>
            </a:pPr>
            <a:endParaRPr lang="en-US" dirty="0" smtClean="0"/>
          </a:p>
          <a:p>
            <a:pPr marL="0" indent="0" algn="ctr">
              <a:buNone/>
            </a:pPr>
            <a:endParaRPr lang="en-US" dirty="0"/>
          </a:p>
          <a:p>
            <a:pPr marL="0" indent="0" algn="ctr">
              <a:buNone/>
            </a:pPr>
            <a:r>
              <a:rPr lang="en-US" sz="3400" b="1" dirty="0" smtClean="0">
                <a:solidFill>
                  <a:srgbClr val="C00000"/>
                </a:solidFill>
              </a:rPr>
              <a:t>University Planning and Budget Committee</a:t>
            </a:r>
          </a:p>
          <a:p>
            <a:pPr marL="0" indent="0" algn="ctr">
              <a:buNone/>
            </a:pPr>
            <a:endParaRPr lang="en-US" b="1" dirty="0" smtClean="0">
              <a:solidFill>
                <a:srgbClr val="C00000"/>
              </a:solidFill>
            </a:endParaRPr>
          </a:p>
          <a:p>
            <a:pPr marL="0" indent="0" algn="ctr">
              <a:buNone/>
            </a:pPr>
            <a:r>
              <a:rPr lang="en-US" b="1" dirty="0" smtClean="0">
                <a:solidFill>
                  <a:srgbClr val="C00000"/>
                </a:solidFill>
              </a:rPr>
              <a:t>May 26, 2016</a:t>
            </a:r>
            <a:endParaRPr lang="en-US" dirty="0"/>
          </a:p>
        </p:txBody>
      </p:sp>
    </p:spTree>
    <p:extLst>
      <p:ext uri="{BB962C8B-B14F-4D97-AF65-F5344CB8AC3E}">
        <p14:creationId xmlns:p14="http://schemas.microsoft.com/office/powerpoint/2010/main" val="2724962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410880"/>
            <a:ext cx="9144000" cy="447120"/>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3">
            <a:alphaModFix amt="60000"/>
          </a:blip>
          <a:stretch>
            <a:fillRect/>
          </a:stretch>
        </p:blipFill>
        <p:spPr>
          <a:xfrm>
            <a:off x="1440462" y="5567324"/>
            <a:ext cx="5647089" cy="794706"/>
          </a:xfrm>
          <a:prstGeom prst="rect">
            <a:avLst/>
          </a:prstGeom>
        </p:spPr>
      </p:pic>
      <p:sp>
        <p:nvSpPr>
          <p:cNvPr id="4" name="Title 3"/>
          <p:cNvSpPr>
            <a:spLocks noGrp="1"/>
          </p:cNvSpPr>
          <p:nvPr>
            <p:ph type="title"/>
          </p:nvPr>
        </p:nvSpPr>
        <p:spPr>
          <a:xfrm>
            <a:off x="628650" y="119751"/>
            <a:ext cx="7886700" cy="742891"/>
          </a:xfrm>
        </p:spPr>
        <p:txBody>
          <a:bodyPr/>
          <a:lstStyle/>
          <a:p>
            <a:r>
              <a:rPr lang="en-US" b="1" dirty="0" smtClean="0">
                <a:solidFill>
                  <a:srgbClr val="C00000"/>
                </a:solidFill>
              </a:rPr>
              <a:t>Committee Membership</a:t>
            </a:r>
            <a:endParaRPr lang="en-US" dirty="0"/>
          </a:p>
        </p:txBody>
      </p:sp>
      <p:sp>
        <p:nvSpPr>
          <p:cNvPr id="3" name="Content Placeholder 2"/>
          <p:cNvSpPr>
            <a:spLocks noGrp="1"/>
          </p:cNvSpPr>
          <p:nvPr>
            <p:ph idx="1"/>
          </p:nvPr>
        </p:nvSpPr>
        <p:spPr>
          <a:xfrm>
            <a:off x="628650" y="862642"/>
            <a:ext cx="7886700" cy="4563032"/>
          </a:xfrm>
        </p:spPr>
        <p:txBody>
          <a:bodyPr>
            <a:noAutofit/>
          </a:bodyPr>
          <a:lstStyle/>
          <a:p>
            <a:r>
              <a:rPr lang="en-US" sz="1900" dirty="0" smtClean="0"/>
              <a:t>Jordan Bates, Chair, Vice President for University Planning and Budget of the Professional and Scientific Council. </a:t>
            </a:r>
          </a:p>
          <a:p>
            <a:r>
              <a:rPr lang="en-US" sz="1900" dirty="0" smtClean="0"/>
              <a:t>Tera Lawson, President of the Professional and Scientific Council, University Budget Advisory Committee</a:t>
            </a:r>
          </a:p>
          <a:p>
            <a:r>
              <a:rPr lang="en-US" sz="1900" dirty="0" smtClean="0"/>
              <a:t>Clayton Johnson, President-Elect of the Professional and Scientific Council</a:t>
            </a:r>
          </a:p>
          <a:p>
            <a:r>
              <a:rPr lang="en-US" sz="1900" dirty="0" smtClean="0"/>
              <a:t>Amy </a:t>
            </a:r>
            <a:r>
              <a:rPr lang="en-US" sz="1900" dirty="0" err="1" smtClean="0"/>
              <a:t>Tehan</a:t>
            </a:r>
            <a:r>
              <a:rPr lang="en-US" sz="1900" dirty="0" smtClean="0"/>
              <a:t>, Past-President of the Professional and Scientific Council</a:t>
            </a:r>
          </a:p>
          <a:p>
            <a:r>
              <a:rPr lang="en-US" sz="1900" dirty="0" smtClean="0"/>
              <a:t>Darin </a:t>
            </a:r>
            <a:r>
              <a:rPr lang="en-US" sz="1900" dirty="0" err="1" smtClean="0"/>
              <a:t>Wohlgemuth</a:t>
            </a:r>
            <a:r>
              <a:rPr lang="en-US" sz="1900" dirty="0" smtClean="0"/>
              <a:t>, Assistant Vice President, Financial Planning and Budgets</a:t>
            </a:r>
          </a:p>
          <a:p>
            <a:r>
              <a:rPr lang="en-US" sz="1900" dirty="0" smtClean="0"/>
              <a:t>Bart Dobson, Business and Finance Advisory Committee</a:t>
            </a:r>
          </a:p>
          <a:p>
            <a:r>
              <a:rPr lang="en-US" sz="1900" dirty="0" smtClean="0"/>
              <a:t>Camille Schroeder, Student Affairs Advisory Committee</a:t>
            </a:r>
          </a:p>
          <a:p>
            <a:r>
              <a:rPr lang="en-US" sz="1900" dirty="0" smtClean="0"/>
              <a:t>Soma Mitra, Fiscal Officer, College of Business, Division of Academic Affairs</a:t>
            </a:r>
          </a:p>
          <a:p>
            <a:r>
              <a:rPr lang="en-US" sz="1900" dirty="0" smtClean="0"/>
              <a:t>Josie Six, Fiscal Officer, College of Agriculture and Life Sciences, Division of Academic Affairs</a:t>
            </a:r>
          </a:p>
        </p:txBody>
      </p:sp>
    </p:spTree>
    <p:extLst>
      <p:ext uri="{BB962C8B-B14F-4D97-AF65-F5344CB8AC3E}">
        <p14:creationId xmlns:p14="http://schemas.microsoft.com/office/powerpoint/2010/main" val="22071784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410880"/>
            <a:ext cx="9144000" cy="447120"/>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3">
            <a:alphaModFix amt="60000"/>
          </a:blip>
          <a:stretch>
            <a:fillRect/>
          </a:stretch>
        </p:blipFill>
        <p:spPr>
          <a:xfrm>
            <a:off x="1440462" y="5567324"/>
            <a:ext cx="5647089" cy="794706"/>
          </a:xfrm>
          <a:prstGeom prst="rect">
            <a:avLst/>
          </a:prstGeom>
        </p:spPr>
      </p:pic>
      <p:sp>
        <p:nvSpPr>
          <p:cNvPr id="4" name="Title 3"/>
          <p:cNvSpPr>
            <a:spLocks noGrp="1"/>
          </p:cNvSpPr>
          <p:nvPr>
            <p:ph type="title"/>
          </p:nvPr>
        </p:nvSpPr>
        <p:spPr>
          <a:xfrm>
            <a:off x="628650" y="119751"/>
            <a:ext cx="7886700" cy="742891"/>
          </a:xfrm>
        </p:spPr>
        <p:txBody>
          <a:bodyPr/>
          <a:lstStyle/>
          <a:p>
            <a:r>
              <a:rPr lang="en-US" b="1" dirty="0" smtClean="0">
                <a:solidFill>
                  <a:srgbClr val="C00000"/>
                </a:solidFill>
              </a:rPr>
              <a:t>Budget Discussions</a:t>
            </a:r>
            <a:endParaRPr lang="en-US" dirty="0"/>
          </a:p>
        </p:txBody>
      </p:sp>
      <p:sp>
        <p:nvSpPr>
          <p:cNvPr id="3" name="Content Placeholder 2"/>
          <p:cNvSpPr>
            <a:spLocks noGrp="1"/>
          </p:cNvSpPr>
          <p:nvPr>
            <p:ph idx="1"/>
          </p:nvPr>
        </p:nvSpPr>
        <p:spPr>
          <a:xfrm>
            <a:off x="628650" y="862642"/>
            <a:ext cx="7886700" cy="4563032"/>
          </a:xfrm>
        </p:spPr>
        <p:txBody>
          <a:bodyPr>
            <a:noAutofit/>
          </a:bodyPr>
          <a:lstStyle/>
          <a:p>
            <a:pPr lvl="0"/>
            <a:endParaRPr lang="en-US" dirty="0" smtClean="0"/>
          </a:p>
          <a:p>
            <a:pPr lvl="0"/>
            <a:r>
              <a:rPr lang="en-US" sz="3200" dirty="0" smtClean="0"/>
              <a:t>Iowa </a:t>
            </a:r>
            <a:r>
              <a:rPr lang="en-US" sz="3200" dirty="0"/>
              <a:t>State will receive $2.2 million in new money from the </a:t>
            </a:r>
            <a:r>
              <a:rPr lang="en-US" sz="3200" dirty="0" smtClean="0"/>
              <a:t>state. </a:t>
            </a:r>
          </a:p>
          <a:p>
            <a:pPr lvl="0"/>
            <a:endParaRPr lang="en-US" sz="3200" dirty="0" smtClean="0"/>
          </a:p>
          <a:p>
            <a:pPr lvl="0"/>
            <a:r>
              <a:rPr lang="en-US" sz="3200" dirty="0" smtClean="0"/>
              <a:t>2016-2017 tuition rates</a:t>
            </a:r>
          </a:p>
          <a:p>
            <a:pPr lvl="0"/>
            <a:endParaRPr lang="en-US" sz="3200" dirty="0" smtClean="0"/>
          </a:p>
          <a:p>
            <a:pPr lvl="0"/>
            <a:r>
              <a:rPr lang="en-US" sz="3200" dirty="0" smtClean="0"/>
              <a:t>Salary </a:t>
            </a:r>
            <a:r>
              <a:rPr lang="en-US" sz="3200" dirty="0" smtClean="0"/>
              <a:t>increases for Professional and Scientific Employees and Faculty</a:t>
            </a:r>
            <a:endParaRPr lang="en-US" sz="3200" dirty="0" smtClean="0"/>
          </a:p>
          <a:p>
            <a:pPr lvl="0"/>
            <a:endParaRPr lang="en-US" sz="2000" dirty="0" smtClean="0"/>
          </a:p>
          <a:p>
            <a:pPr lvl="0"/>
            <a:endParaRPr lang="en-US" sz="1900" dirty="0" smtClean="0"/>
          </a:p>
        </p:txBody>
      </p:sp>
    </p:spTree>
    <p:extLst>
      <p:ext uri="{BB962C8B-B14F-4D97-AF65-F5344CB8AC3E}">
        <p14:creationId xmlns:p14="http://schemas.microsoft.com/office/powerpoint/2010/main" val="14909820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410880"/>
            <a:ext cx="9144000" cy="447120"/>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3">
            <a:alphaModFix amt="60000"/>
          </a:blip>
          <a:stretch>
            <a:fillRect/>
          </a:stretch>
        </p:blipFill>
        <p:spPr>
          <a:xfrm>
            <a:off x="1440462" y="5567324"/>
            <a:ext cx="5647089" cy="794706"/>
          </a:xfrm>
          <a:prstGeom prst="rect">
            <a:avLst/>
          </a:prstGeom>
        </p:spPr>
      </p:pic>
      <p:sp>
        <p:nvSpPr>
          <p:cNvPr id="4" name="Title 3"/>
          <p:cNvSpPr>
            <a:spLocks noGrp="1"/>
          </p:cNvSpPr>
          <p:nvPr>
            <p:ph type="title"/>
          </p:nvPr>
        </p:nvSpPr>
        <p:spPr>
          <a:xfrm>
            <a:off x="628650" y="119751"/>
            <a:ext cx="7886700" cy="742891"/>
          </a:xfrm>
        </p:spPr>
        <p:txBody>
          <a:bodyPr/>
          <a:lstStyle/>
          <a:p>
            <a:r>
              <a:rPr lang="en-US" b="1" dirty="0" smtClean="0">
                <a:solidFill>
                  <a:srgbClr val="C00000"/>
                </a:solidFill>
              </a:rPr>
              <a:t>Budget Discussions</a:t>
            </a:r>
            <a:endParaRPr lang="en-US" dirty="0"/>
          </a:p>
        </p:txBody>
      </p:sp>
      <p:sp>
        <p:nvSpPr>
          <p:cNvPr id="3" name="Content Placeholder 2"/>
          <p:cNvSpPr>
            <a:spLocks noGrp="1"/>
          </p:cNvSpPr>
          <p:nvPr>
            <p:ph idx="1"/>
          </p:nvPr>
        </p:nvSpPr>
        <p:spPr>
          <a:xfrm>
            <a:off x="628650" y="862642"/>
            <a:ext cx="7886700" cy="4563032"/>
          </a:xfrm>
        </p:spPr>
        <p:txBody>
          <a:bodyPr>
            <a:noAutofit/>
          </a:bodyPr>
          <a:lstStyle/>
          <a:p>
            <a:pPr lvl="0"/>
            <a:endParaRPr lang="en-US" sz="1800" dirty="0" smtClean="0"/>
          </a:p>
          <a:p>
            <a:pPr lvl="0"/>
            <a:r>
              <a:rPr lang="en-US" sz="3200" dirty="0" smtClean="0"/>
              <a:t>Utilization </a:t>
            </a:r>
            <a:r>
              <a:rPr lang="en-US" sz="3200" dirty="0"/>
              <a:t>of revenue generated from the international student tuition </a:t>
            </a:r>
            <a:r>
              <a:rPr lang="en-US" sz="3200" dirty="0" smtClean="0"/>
              <a:t>increase</a:t>
            </a:r>
          </a:p>
          <a:p>
            <a:pPr lvl="0"/>
            <a:endParaRPr lang="en-US" sz="3200" dirty="0"/>
          </a:p>
          <a:p>
            <a:pPr lvl="0"/>
            <a:r>
              <a:rPr lang="en-US" sz="3200" dirty="0" smtClean="0"/>
              <a:t>Fringe Benefit Pool</a:t>
            </a:r>
            <a:endParaRPr lang="en-US" sz="3200" dirty="0"/>
          </a:p>
          <a:p>
            <a:endParaRPr lang="en-US" sz="1900" dirty="0" smtClean="0"/>
          </a:p>
        </p:txBody>
      </p:sp>
    </p:spTree>
    <p:extLst>
      <p:ext uri="{BB962C8B-B14F-4D97-AF65-F5344CB8AC3E}">
        <p14:creationId xmlns:p14="http://schemas.microsoft.com/office/powerpoint/2010/main" val="5171450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779</TotalTime>
  <Words>686</Words>
  <Application>Microsoft Office PowerPoint</Application>
  <PresentationFormat>On-screen Show (4:3)</PresentationFormat>
  <Paragraphs>57</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Committee Membership</vt:lpstr>
      <vt:lpstr>Budget Discussions</vt:lpstr>
      <vt:lpstr>Budget Discussions</vt:lpstr>
    </vt:vector>
  </TitlesOfParts>
  <Company>Iowa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 Development Process</dc:title>
  <dc:creator>Bell, Jessica M [NREM]</dc:creator>
  <cp:lastModifiedBy>Bates, Jordan [I AUD]</cp:lastModifiedBy>
  <cp:revision>58</cp:revision>
  <cp:lastPrinted>2015-11-05T15:54:38Z</cp:lastPrinted>
  <dcterms:created xsi:type="dcterms:W3CDTF">2015-09-01T20:24:01Z</dcterms:created>
  <dcterms:modified xsi:type="dcterms:W3CDTF">2016-05-25T19:42:31Z</dcterms:modified>
</cp:coreProperties>
</file>