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75" r:id="rId3"/>
    <p:sldMasterId id="2147483679" r:id="rId4"/>
    <p:sldMasterId id="2147483691" r:id="rId5"/>
    <p:sldMasterId id="2147483703" r:id="rId6"/>
  </p:sldMasterIdLst>
  <p:notesMasterIdLst>
    <p:notesMasterId r:id="rId44"/>
  </p:notesMasterIdLst>
  <p:sldIdLst>
    <p:sldId id="256" r:id="rId7"/>
    <p:sldId id="257" r:id="rId8"/>
    <p:sldId id="1552254" r:id="rId9"/>
    <p:sldId id="260" r:id="rId10"/>
    <p:sldId id="1552256" r:id="rId11"/>
    <p:sldId id="267" r:id="rId12"/>
    <p:sldId id="268" r:id="rId13"/>
    <p:sldId id="269" r:id="rId14"/>
    <p:sldId id="264" r:id="rId15"/>
    <p:sldId id="266" r:id="rId16"/>
    <p:sldId id="1552255" r:id="rId17"/>
    <p:sldId id="1552257" r:id="rId18"/>
    <p:sldId id="258" r:id="rId19"/>
    <p:sldId id="1552258" r:id="rId20"/>
    <p:sldId id="1552343" r:id="rId21"/>
    <p:sldId id="265" r:id="rId22"/>
    <p:sldId id="1552283" r:id="rId23"/>
    <p:sldId id="1552344" r:id="rId24"/>
    <p:sldId id="1552345" r:id="rId25"/>
    <p:sldId id="1552346" r:id="rId26"/>
    <p:sldId id="277" r:id="rId27"/>
    <p:sldId id="1552347" r:id="rId28"/>
    <p:sldId id="1552282" r:id="rId29"/>
    <p:sldId id="291" r:id="rId30"/>
    <p:sldId id="280" r:id="rId31"/>
    <p:sldId id="281" r:id="rId32"/>
    <p:sldId id="1552279" r:id="rId33"/>
    <p:sldId id="1552277" r:id="rId34"/>
    <p:sldId id="1552348" r:id="rId35"/>
    <p:sldId id="282" r:id="rId36"/>
    <p:sldId id="328" r:id="rId37"/>
    <p:sldId id="329" r:id="rId38"/>
    <p:sldId id="259" r:id="rId39"/>
    <p:sldId id="364" r:id="rId40"/>
    <p:sldId id="261" r:id="rId41"/>
    <p:sldId id="262" r:id="rId42"/>
    <p:sldId id="26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urnett-Larkins" initials="JBL" lastIdx="1" clrIdx="0">
    <p:extLst>
      <p:ext uri="{19B8F6BF-5375-455C-9EA6-DF929625EA0E}">
        <p15:presenceInfo xmlns:p15="http://schemas.microsoft.com/office/powerpoint/2012/main" userId="S::johnbl@iastate.edu::549a9b0f-b477-4e14-a51c-e3f12705c8f4" providerId="AD"/>
      </p:ext>
    </p:extLst>
  </p:cmAuthor>
  <p:cmAuthor id="2" name="McDonald, Carol G [ITUIS]" initials="M[" lastIdx="3" clrIdx="1">
    <p:extLst>
      <p:ext uri="{19B8F6BF-5375-455C-9EA6-DF929625EA0E}">
        <p15:presenceInfo xmlns:p15="http://schemas.microsoft.com/office/powerpoint/2012/main" userId="S::cgmcdon@iastate.edu::1bb71144-86eb-4a78-b933-3ee62c2468aa" providerId="AD"/>
      </p:ext>
    </p:extLst>
  </p:cmAuthor>
  <p:cmAuthor id="3" name="Constant, Kristen P [ITCIO]" initials="C[" lastIdx="1" clrIdx="2">
    <p:extLst>
      <p:ext uri="{19B8F6BF-5375-455C-9EA6-DF929625EA0E}">
        <p15:presenceInfo xmlns:p15="http://schemas.microsoft.com/office/powerpoint/2012/main" userId="S::constant@iastate.edu::6c8d9d5f-fa21-4ffe-bb0e-ec288114b6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F1B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E3C2C-F92B-4A76-A33B-76D2C5E249BD}" v="5" dt="2021-08-11T14:46:39.993"/>
    <p1510:client id="{42C9218D-59D3-4477-876B-59E05E0D5F98}" v="203" dt="2022-01-05T17:08:56.144"/>
    <p1510:client id="{6096DE49-60F8-447D-A934-D6322C1E661B}" v="8" dt="2022-01-05T17:13:20.617"/>
    <p1510:client id="{883D8D4F-4910-4836-918A-1A15F794E833}" v="4" dt="2021-08-11T17:59:16.972"/>
    <p1510:client id="{A2E506C3-9C4B-4953-A519-2B3426511933}" v="2" dt="2022-01-06T19:27:24.585"/>
    <p1510:client id="{BB8E5D7F-1E87-4611-B223-EEEDB85BF165}" v="716" dt="2021-08-11T14:31:10.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23" autoAdjust="0"/>
    <p:restoredTop sz="94660"/>
  </p:normalViewPr>
  <p:slideViewPr>
    <p:cSldViewPr snapToGrid="0">
      <p:cViewPr varScale="1">
        <p:scale>
          <a:sx n="64" d="100"/>
          <a:sy n="64" d="100"/>
        </p:scale>
        <p:origin x="3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3BA77-4D8A-400A-9C39-D1C178D6D74E}"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76E1E8E3-60BE-4E51-BF68-FB09A1BA1660}">
      <dgm:prSet custT="1"/>
      <dgm:spPr/>
      <dgm:t>
        <a:bodyPr/>
        <a:lstStyle/>
        <a:p>
          <a:pPr>
            <a:lnSpc>
              <a:spcPct val="100000"/>
            </a:lnSpc>
          </a:pPr>
          <a:endParaRPr lang="en-US" sz="1600" dirty="0">
            <a:latin typeface="Gill Sans MT" panose="020B0502020104020203" pitchFamily="34" charset="0"/>
          </a:endParaRPr>
        </a:p>
      </dgm:t>
    </dgm:pt>
    <dgm:pt modelId="{172DE879-35AA-474F-B52B-9183CE8005F6}" type="parTrans" cxnId="{2A89CE1D-4C81-49C6-93DC-8F03FB2738BF}">
      <dgm:prSet/>
      <dgm:spPr/>
      <dgm:t>
        <a:bodyPr/>
        <a:lstStyle/>
        <a:p>
          <a:endParaRPr lang="en-US" sz="2000">
            <a:latin typeface="Gill Sans MT" panose="020B0502020104020203" pitchFamily="34" charset="0"/>
          </a:endParaRPr>
        </a:p>
      </dgm:t>
    </dgm:pt>
    <dgm:pt modelId="{D938ACC0-1C3D-4740-96B6-D103B2A58C80}" type="sibTrans" cxnId="{2A89CE1D-4C81-49C6-93DC-8F03FB2738BF}">
      <dgm:prSet/>
      <dgm:spPr/>
      <dgm:t>
        <a:bodyPr/>
        <a:lstStyle/>
        <a:p>
          <a:endParaRPr lang="en-US" sz="2000">
            <a:latin typeface="Gill Sans MT" panose="020B0502020104020203" pitchFamily="34" charset="0"/>
          </a:endParaRPr>
        </a:p>
      </dgm:t>
    </dgm:pt>
    <dgm:pt modelId="{63D9176C-B646-43EE-9710-4A513509F744}">
      <dgm:prSet custT="1"/>
      <dgm:spPr/>
      <dgm:t>
        <a:bodyPr/>
        <a:lstStyle/>
        <a:p>
          <a:pPr>
            <a:lnSpc>
              <a:spcPct val="100000"/>
            </a:lnSpc>
          </a:pPr>
          <a:r>
            <a:rPr lang="en-US" sz="1600" dirty="0">
              <a:latin typeface="Gill Sans MT" panose="020B0502020104020203" pitchFamily="34" charset="0"/>
            </a:rPr>
            <a:t>HR Delivery will continue to work with employees and supervisors as questions about current and potential future </a:t>
          </a:r>
          <a:r>
            <a:rPr lang="en-US" sz="1600" dirty="0" err="1">
              <a:latin typeface="Gill Sans MT" panose="020B0502020104020203" pitchFamily="34" charset="0"/>
            </a:rPr>
            <a:t>WorkFlex</a:t>
          </a:r>
          <a:r>
            <a:rPr lang="en-US" sz="1600" dirty="0">
              <a:latin typeface="Gill Sans MT" panose="020B0502020104020203" pitchFamily="34" charset="0"/>
            </a:rPr>
            <a:t> arrangements come to light.</a:t>
          </a:r>
        </a:p>
      </dgm:t>
    </dgm:pt>
    <dgm:pt modelId="{3B7F28F3-6361-4969-BDA6-7D9E806AC095}" type="parTrans" cxnId="{0FADC353-AAB7-4395-A789-62E855BFD9DA}">
      <dgm:prSet/>
      <dgm:spPr/>
      <dgm:t>
        <a:bodyPr/>
        <a:lstStyle/>
        <a:p>
          <a:endParaRPr lang="en-US" sz="2000">
            <a:latin typeface="Gill Sans MT" panose="020B0502020104020203" pitchFamily="34" charset="0"/>
          </a:endParaRPr>
        </a:p>
      </dgm:t>
    </dgm:pt>
    <dgm:pt modelId="{104C4DB1-B32F-41F0-93A4-8BE3D042C7B0}" type="sibTrans" cxnId="{0FADC353-AAB7-4395-A789-62E855BFD9DA}">
      <dgm:prSet/>
      <dgm:spPr/>
      <dgm:t>
        <a:bodyPr/>
        <a:lstStyle/>
        <a:p>
          <a:endParaRPr lang="en-US" sz="2000">
            <a:latin typeface="Gill Sans MT" panose="020B0502020104020203" pitchFamily="34" charset="0"/>
          </a:endParaRPr>
        </a:p>
      </dgm:t>
    </dgm:pt>
    <dgm:pt modelId="{BC105555-DBA9-4970-9A96-A305E879FC02}">
      <dgm:prSet custT="1"/>
      <dgm:spPr/>
      <dgm:t>
        <a:bodyPr/>
        <a:lstStyle/>
        <a:p>
          <a:pPr>
            <a:lnSpc>
              <a:spcPct val="100000"/>
            </a:lnSpc>
          </a:pPr>
          <a:r>
            <a:rPr lang="en-US" sz="1600" dirty="0">
              <a:latin typeface="Gill Sans MT" panose="020B0502020104020203" pitchFamily="34" charset="0"/>
            </a:rPr>
            <a:t>HR Delivery staff will audit completions, complete final approval and kick off any required agreements or acknowledgements to be finished by EOD January 14, 2022</a:t>
          </a:r>
        </a:p>
      </dgm:t>
    </dgm:pt>
    <dgm:pt modelId="{ECEF494E-5925-4099-BF9C-54AD116EEC9C}" type="parTrans" cxnId="{D5F274B3-B391-47B6-8F95-A38C2423ED73}">
      <dgm:prSet/>
      <dgm:spPr/>
      <dgm:t>
        <a:bodyPr/>
        <a:lstStyle/>
        <a:p>
          <a:endParaRPr lang="en-US" sz="2000">
            <a:latin typeface="Gill Sans MT" panose="020B0502020104020203" pitchFamily="34" charset="0"/>
          </a:endParaRPr>
        </a:p>
      </dgm:t>
    </dgm:pt>
    <dgm:pt modelId="{E85F184D-7C11-4D3C-8C44-FF79AC9320EE}" type="sibTrans" cxnId="{D5F274B3-B391-47B6-8F95-A38C2423ED73}">
      <dgm:prSet/>
      <dgm:spPr/>
      <dgm:t>
        <a:bodyPr/>
        <a:lstStyle/>
        <a:p>
          <a:endParaRPr lang="en-US" sz="2000">
            <a:latin typeface="Gill Sans MT" panose="020B0502020104020203" pitchFamily="34" charset="0"/>
          </a:endParaRPr>
        </a:p>
      </dgm:t>
    </dgm:pt>
    <dgm:pt modelId="{949E8ACC-A060-4332-847F-5AA1DEFC6FB3}" type="pres">
      <dgm:prSet presAssocID="{ED23BA77-4D8A-400A-9C39-D1C178D6D74E}" presName="root" presStyleCnt="0">
        <dgm:presLayoutVars>
          <dgm:dir/>
          <dgm:resizeHandles val="exact"/>
        </dgm:presLayoutVars>
      </dgm:prSet>
      <dgm:spPr/>
    </dgm:pt>
    <dgm:pt modelId="{99F992C6-B85D-4094-ACD0-7BFF58DD4958}" type="pres">
      <dgm:prSet presAssocID="{76E1E8E3-60BE-4E51-BF68-FB09A1BA1660}" presName="compNode" presStyleCnt="0"/>
      <dgm:spPr/>
    </dgm:pt>
    <dgm:pt modelId="{25690111-4B65-4CBB-8562-4FC10E525438}" type="pres">
      <dgm:prSet presAssocID="{76E1E8E3-60BE-4E51-BF68-FB09A1BA1660}" presName="bgRect" presStyleLbl="bgShp" presStyleIdx="0" presStyleCnt="3"/>
      <dgm:spPr/>
    </dgm:pt>
    <dgm:pt modelId="{A211E6F7-D684-4ACD-9AD0-96909FBC83A6}" type="pres">
      <dgm:prSet presAssocID="{76E1E8E3-60BE-4E51-BF68-FB09A1BA1660}" presName="iconRect" presStyleLbl="node1" presStyleIdx="0" presStyleCnt="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Meeting"/>
        </a:ext>
      </dgm:extLst>
    </dgm:pt>
    <dgm:pt modelId="{14F20800-C6FA-4D83-AA17-8B7A2570A65B}" type="pres">
      <dgm:prSet presAssocID="{76E1E8E3-60BE-4E51-BF68-FB09A1BA1660}" presName="spaceRect" presStyleCnt="0"/>
      <dgm:spPr/>
    </dgm:pt>
    <dgm:pt modelId="{C5C28600-5CD7-4A45-9799-DB101D2A537A}" type="pres">
      <dgm:prSet presAssocID="{76E1E8E3-60BE-4E51-BF68-FB09A1BA1660}" presName="parTx" presStyleLbl="revTx" presStyleIdx="0" presStyleCnt="3">
        <dgm:presLayoutVars>
          <dgm:chMax val="0"/>
          <dgm:chPref val="0"/>
        </dgm:presLayoutVars>
      </dgm:prSet>
      <dgm:spPr/>
    </dgm:pt>
    <dgm:pt modelId="{576D6412-62EC-4309-9F59-0D2A3058D9B6}" type="pres">
      <dgm:prSet presAssocID="{D938ACC0-1C3D-4740-96B6-D103B2A58C80}" presName="sibTrans" presStyleCnt="0"/>
      <dgm:spPr/>
    </dgm:pt>
    <dgm:pt modelId="{CE02094F-6018-4CC3-8C26-1CDD1CEE7F45}" type="pres">
      <dgm:prSet presAssocID="{63D9176C-B646-43EE-9710-4A513509F744}" presName="compNode" presStyleCnt="0"/>
      <dgm:spPr/>
    </dgm:pt>
    <dgm:pt modelId="{7A2AE68D-56B7-4DE4-81A3-E9207BA4946F}" type="pres">
      <dgm:prSet presAssocID="{63D9176C-B646-43EE-9710-4A513509F744}" presName="bgRect" presStyleLbl="bgShp" presStyleIdx="1" presStyleCnt="3"/>
      <dgm:spPr/>
    </dgm:pt>
    <dgm:pt modelId="{9D450934-CD2D-4DE2-9565-E0504E01D6D4}" type="pres">
      <dgm:prSet presAssocID="{63D9176C-B646-43EE-9710-4A513509F744}" presName="iconRect"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Office Worker"/>
        </a:ext>
      </dgm:extLst>
    </dgm:pt>
    <dgm:pt modelId="{8BE8C9B7-FD86-4FDC-A7FD-38CC53697D7A}" type="pres">
      <dgm:prSet presAssocID="{63D9176C-B646-43EE-9710-4A513509F744}" presName="spaceRect" presStyleCnt="0"/>
      <dgm:spPr/>
    </dgm:pt>
    <dgm:pt modelId="{390F8FDD-4CC2-4508-804C-922100392C94}" type="pres">
      <dgm:prSet presAssocID="{63D9176C-B646-43EE-9710-4A513509F744}" presName="parTx" presStyleLbl="revTx" presStyleIdx="1" presStyleCnt="3">
        <dgm:presLayoutVars>
          <dgm:chMax val="0"/>
          <dgm:chPref val="0"/>
        </dgm:presLayoutVars>
      </dgm:prSet>
      <dgm:spPr/>
    </dgm:pt>
    <dgm:pt modelId="{CC85DB4F-EE5C-4210-BC07-235AEF42342D}" type="pres">
      <dgm:prSet presAssocID="{104C4DB1-B32F-41F0-93A4-8BE3D042C7B0}" presName="sibTrans" presStyleCnt="0"/>
      <dgm:spPr/>
    </dgm:pt>
    <dgm:pt modelId="{5F77DFB3-D1A2-4C92-B69E-6C93BD664302}" type="pres">
      <dgm:prSet presAssocID="{BC105555-DBA9-4970-9A96-A305E879FC02}" presName="compNode" presStyleCnt="0"/>
      <dgm:spPr/>
    </dgm:pt>
    <dgm:pt modelId="{18B26BCE-76AB-4DDA-9E81-E011EF06D101}" type="pres">
      <dgm:prSet presAssocID="{BC105555-DBA9-4970-9A96-A305E879FC02}" presName="bgRect" presStyleLbl="bgShp" presStyleIdx="2" presStyleCnt="3"/>
      <dgm:spPr/>
    </dgm:pt>
    <dgm:pt modelId="{48FB6119-7544-4DF7-94D7-E72C72DC4E61}" type="pres">
      <dgm:prSet presAssocID="{BC105555-DBA9-4970-9A96-A305E879FC02}" presName="iconRect" presStyleLbl="node1" presStyleIdx="2" presStyleCnt="3"/>
      <dgm:spPr>
        <a:blipFill rotWithShape="1">
          <a:blip xmlns:r="http://schemas.openxmlformats.org/officeDocument/2006/relationships" r:embed="rId4"/>
          <a:stretch>
            <a:fillRect/>
          </a:stretch>
        </a:blipFill>
      </dgm:spPr>
    </dgm:pt>
    <dgm:pt modelId="{5CC68C96-7877-4F42-9635-3D2EADDCE5A9}" type="pres">
      <dgm:prSet presAssocID="{BC105555-DBA9-4970-9A96-A305E879FC02}" presName="spaceRect" presStyleCnt="0"/>
      <dgm:spPr/>
    </dgm:pt>
    <dgm:pt modelId="{17B89B23-B3AB-420B-B540-53CACD45D5CF}" type="pres">
      <dgm:prSet presAssocID="{BC105555-DBA9-4970-9A96-A305E879FC02}" presName="parTx" presStyleLbl="revTx" presStyleIdx="2" presStyleCnt="3" custLinFactY="-100000" custLinFactNeighborX="889" custLinFactNeighborY="-150214">
        <dgm:presLayoutVars>
          <dgm:chMax val="0"/>
          <dgm:chPref val="0"/>
        </dgm:presLayoutVars>
      </dgm:prSet>
      <dgm:spPr/>
    </dgm:pt>
  </dgm:ptLst>
  <dgm:cxnLst>
    <dgm:cxn modelId="{AB0CB314-B030-4CB6-92AD-FD85D8777DE3}" type="presOf" srcId="{BC105555-DBA9-4970-9A96-A305E879FC02}" destId="{17B89B23-B3AB-420B-B540-53CACD45D5CF}" srcOrd="0" destOrd="0" presId="urn:microsoft.com/office/officeart/2018/2/layout/IconVerticalSolidList"/>
    <dgm:cxn modelId="{2A89CE1D-4C81-49C6-93DC-8F03FB2738BF}" srcId="{ED23BA77-4D8A-400A-9C39-D1C178D6D74E}" destId="{76E1E8E3-60BE-4E51-BF68-FB09A1BA1660}" srcOrd="0" destOrd="0" parTransId="{172DE879-35AA-474F-B52B-9183CE8005F6}" sibTransId="{D938ACC0-1C3D-4740-96B6-D103B2A58C80}"/>
    <dgm:cxn modelId="{BAE2B16D-8483-4A33-BFA0-507E1602B783}" type="presOf" srcId="{63D9176C-B646-43EE-9710-4A513509F744}" destId="{390F8FDD-4CC2-4508-804C-922100392C94}" srcOrd="0" destOrd="0" presId="urn:microsoft.com/office/officeart/2018/2/layout/IconVerticalSolidList"/>
    <dgm:cxn modelId="{0FADC353-AAB7-4395-A789-62E855BFD9DA}" srcId="{ED23BA77-4D8A-400A-9C39-D1C178D6D74E}" destId="{63D9176C-B646-43EE-9710-4A513509F744}" srcOrd="1" destOrd="0" parTransId="{3B7F28F3-6361-4969-BDA6-7D9E806AC095}" sibTransId="{104C4DB1-B32F-41F0-93A4-8BE3D042C7B0}"/>
    <dgm:cxn modelId="{32C77A8A-1B05-420E-9D18-4141B3ED00A4}" type="presOf" srcId="{ED23BA77-4D8A-400A-9C39-D1C178D6D74E}" destId="{949E8ACC-A060-4332-847F-5AA1DEFC6FB3}" srcOrd="0" destOrd="0" presId="urn:microsoft.com/office/officeart/2018/2/layout/IconVerticalSolidList"/>
    <dgm:cxn modelId="{D5F274B3-B391-47B6-8F95-A38C2423ED73}" srcId="{ED23BA77-4D8A-400A-9C39-D1C178D6D74E}" destId="{BC105555-DBA9-4970-9A96-A305E879FC02}" srcOrd="2" destOrd="0" parTransId="{ECEF494E-5925-4099-BF9C-54AD116EEC9C}" sibTransId="{E85F184D-7C11-4D3C-8C44-FF79AC9320EE}"/>
    <dgm:cxn modelId="{AC1CEDCD-2E95-4D7C-B4FC-545A61F97420}" type="presOf" srcId="{76E1E8E3-60BE-4E51-BF68-FB09A1BA1660}" destId="{C5C28600-5CD7-4A45-9799-DB101D2A537A}" srcOrd="0" destOrd="0" presId="urn:microsoft.com/office/officeart/2018/2/layout/IconVerticalSolidList"/>
    <dgm:cxn modelId="{3DADB451-9006-4BBF-B588-E6F9EDAF12F1}" type="presParOf" srcId="{949E8ACC-A060-4332-847F-5AA1DEFC6FB3}" destId="{99F992C6-B85D-4094-ACD0-7BFF58DD4958}" srcOrd="0" destOrd="0" presId="urn:microsoft.com/office/officeart/2018/2/layout/IconVerticalSolidList"/>
    <dgm:cxn modelId="{12945AAA-F01A-4B5B-AEAA-232EA4D53837}" type="presParOf" srcId="{99F992C6-B85D-4094-ACD0-7BFF58DD4958}" destId="{25690111-4B65-4CBB-8562-4FC10E525438}" srcOrd="0" destOrd="0" presId="urn:microsoft.com/office/officeart/2018/2/layout/IconVerticalSolidList"/>
    <dgm:cxn modelId="{E43304B7-3727-401F-9A64-FF38A0941E0B}" type="presParOf" srcId="{99F992C6-B85D-4094-ACD0-7BFF58DD4958}" destId="{A211E6F7-D684-4ACD-9AD0-96909FBC83A6}" srcOrd="1" destOrd="0" presId="urn:microsoft.com/office/officeart/2018/2/layout/IconVerticalSolidList"/>
    <dgm:cxn modelId="{F771507D-959C-4925-A031-153EBE46C004}" type="presParOf" srcId="{99F992C6-B85D-4094-ACD0-7BFF58DD4958}" destId="{14F20800-C6FA-4D83-AA17-8B7A2570A65B}" srcOrd="2" destOrd="0" presId="urn:microsoft.com/office/officeart/2018/2/layout/IconVerticalSolidList"/>
    <dgm:cxn modelId="{A75B7507-E722-414B-B34B-B25920216B26}" type="presParOf" srcId="{99F992C6-B85D-4094-ACD0-7BFF58DD4958}" destId="{C5C28600-5CD7-4A45-9799-DB101D2A537A}" srcOrd="3" destOrd="0" presId="urn:microsoft.com/office/officeart/2018/2/layout/IconVerticalSolidList"/>
    <dgm:cxn modelId="{19945E30-3C96-4D95-92A1-68A985A45C77}" type="presParOf" srcId="{949E8ACC-A060-4332-847F-5AA1DEFC6FB3}" destId="{576D6412-62EC-4309-9F59-0D2A3058D9B6}" srcOrd="1" destOrd="0" presId="urn:microsoft.com/office/officeart/2018/2/layout/IconVerticalSolidList"/>
    <dgm:cxn modelId="{74037F85-C979-4665-86CA-62598E5FA8AC}" type="presParOf" srcId="{949E8ACC-A060-4332-847F-5AA1DEFC6FB3}" destId="{CE02094F-6018-4CC3-8C26-1CDD1CEE7F45}" srcOrd="2" destOrd="0" presId="urn:microsoft.com/office/officeart/2018/2/layout/IconVerticalSolidList"/>
    <dgm:cxn modelId="{55A800E4-3353-40B5-AFFA-F9E3ECABCC7D}" type="presParOf" srcId="{CE02094F-6018-4CC3-8C26-1CDD1CEE7F45}" destId="{7A2AE68D-56B7-4DE4-81A3-E9207BA4946F}" srcOrd="0" destOrd="0" presId="urn:microsoft.com/office/officeart/2018/2/layout/IconVerticalSolidList"/>
    <dgm:cxn modelId="{F6A00174-3D55-4157-A084-CFD311FFB2BE}" type="presParOf" srcId="{CE02094F-6018-4CC3-8C26-1CDD1CEE7F45}" destId="{9D450934-CD2D-4DE2-9565-E0504E01D6D4}" srcOrd="1" destOrd="0" presId="urn:microsoft.com/office/officeart/2018/2/layout/IconVerticalSolidList"/>
    <dgm:cxn modelId="{57B820DC-1174-4650-B351-D2AF8A1920B6}" type="presParOf" srcId="{CE02094F-6018-4CC3-8C26-1CDD1CEE7F45}" destId="{8BE8C9B7-FD86-4FDC-A7FD-38CC53697D7A}" srcOrd="2" destOrd="0" presId="urn:microsoft.com/office/officeart/2018/2/layout/IconVerticalSolidList"/>
    <dgm:cxn modelId="{34EA9CAF-0003-49DB-AB8C-3FD94708726A}" type="presParOf" srcId="{CE02094F-6018-4CC3-8C26-1CDD1CEE7F45}" destId="{390F8FDD-4CC2-4508-804C-922100392C94}" srcOrd="3" destOrd="0" presId="urn:microsoft.com/office/officeart/2018/2/layout/IconVerticalSolidList"/>
    <dgm:cxn modelId="{E126CD27-4381-4FB8-83B2-E7D4D51382D0}" type="presParOf" srcId="{949E8ACC-A060-4332-847F-5AA1DEFC6FB3}" destId="{CC85DB4F-EE5C-4210-BC07-235AEF42342D}" srcOrd="3" destOrd="0" presId="urn:microsoft.com/office/officeart/2018/2/layout/IconVerticalSolidList"/>
    <dgm:cxn modelId="{1C0B5C9B-C9CC-4ABA-BA80-8C2429614645}" type="presParOf" srcId="{949E8ACC-A060-4332-847F-5AA1DEFC6FB3}" destId="{5F77DFB3-D1A2-4C92-B69E-6C93BD664302}" srcOrd="4" destOrd="0" presId="urn:microsoft.com/office/officeart/2018/2/layout/IconVerticalSolidList"/>
    <dgm:cxn modelId="{74D1B6C5-5A2B-4A02-957C-B4CC1286CACF}" type="presParOf" srcId="{5F77DFB3-D1A2-4C92-B69E-6C93BD664302}" destId="{18B26BCE-76AB-4DDA-9E81-E011EF06D101}" srcOrd="0" destOrd="0" presId="urn:microsoft.com/office/officeart/2018/2/layout/IconVerticalSolidList"/>
    <dgm:cxn modelId="{B16038D8-C7DD-44E9-95C1-83035064FB96}" type="presParOf" srcId="{5F77DFB3-D1A2-4C92-B69E-6C93BD664302}" destId="{48FB6119-7544-4DF7-94D7-E72C72DC4E61}" srcOrd="1" destOrd="0" presId="urn:microsoft.com/office/officeart/2018/2/layout/IconVerticalSolidList"/>
    <dgm:cxn modelId="{4B61BB6E-C2EA-4872-96F9-6FE143FFE3B7}" type="presParOf" srcId="{5F77DFB3-D1A2-4C92-B69E-6C93BD664302}" destId="{5CC68C96-7877-4F42-9635-3D2EADDCE5A9}" srcOrd="2" destOrd="0" presId="urn:microsoft.com/office/officeart/2018/2/layout/IconVerticalSolidList"/>
    <dgm:cxn modelId="{67E1C0CE-3879-4FEB-9917-D5634A60A0F2}" type="presParOf" srcId="{5F77DFB3-D1A2-4C92-B69E-6C93BD664302}" destId="{17B89B23-B3AB-420B-B540-53CACD45D5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90111-4B65-4CBB-8562-4FC10E525438}">
      <dsp:nvSpPr>
        <dsp:cNvPr id="0" name=""/>
        <dsp:cNvSpPr/>
      </dsp:nvSpPr>
      <dsp:spPr>
        <a:xfrm>
          <a:off x="0" y="502"/>
          <a:ext cx="7620000" cy="117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1E6F7-D684-4ACD-9AD0-96909FBC83A6}">
      <dsp:nvSpPr>
        <dsp:cNvPr id="0" name=""/>
        <dsp:cNvSpPr/>
      </dsp:nvSpPr>
      <dsp:spPr>
        <a:xfrm>
          <a:off x="355549" y="264960"/>
          <a:ext cx="646453" cy="64645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28600-5CD7-4A45-9799-DB101D2A537A}">
      <dsp:nvSpPr>
        <dsp:cNvPr id="0" name=""/>
        <dsp:cNvSpPr/>
      </dsp:nvSpPr>
      <dsp:spPr>
        <a:xfrm>
          <a:off x="1357552" y="502"/>
          <a:ext cx="626244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Gill Sans MT" panose="020B0502020104020203" pitchFamily="34" charset="0"/>
          </a:endParaRPr>
        </a:p>
      </dsp:txBody>
      <dsp:txXfrm>
        <a:off x="1357552" y="502"/>
        <a:ext cx="6262447" cy="1175370"/>
      </dsp:txXfrm>
    </dsp:sp>
    <dsp:sp modelId="{7A2AE68D-56B7-4DE4-81A3-E9207BA4946F}">
      <dsp:nvSpPr>
        <dsp:cNvPr id="0" name=""/>
        <dsp:cNvSpPr/>
      </dsp:nvSpPr>
      <dsp:spPr>
        <a:xfrm>
          <a:off x="0" y="1469714"/>
          <a:ext cx="7620000" cy="117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50934-CD2D-4DE2-9565-E0504E01D6D4}">
      <dsp:nvSpPr>
        <dsp:cNvPr id="0" name=""/>
        <dsp:cNvSpPr/>
      </dsp:nvSpPr>
      <dsp:spPr>
        <a:xfrm>
          <a:off x="355549" y="1734173"/>
          <a:ext cx="646453" cy="6464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F8FDD-4CC2-4508-804C-922100392C94}">
      <dsp:nvSpPr>
        <dsp:cNvPr id="0" name=""/>
        <dsp:cNvSpPr/>
      </dsp:nvSpPr>
      <dsp:spPr>
        <a:xfrm>
          <a:off x="1357552" y="1469714"/>
          <a:ext cx="626244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pitchFamily="34" charset="0"/>
            </a:rPr>
            <a:t>HR Delivery will continue to work with employees and supervisors as questions about current and potential future </a:t>
          </a:r>
          <a:r>
            <a:rPr lang="en-US" sz="1600" kern="1200" dirty="0" err="1">
              <a:latin typeface="Gill Sans MT" panose="020B0502020104020203" pitchFamily="34" charset="0"/>
            </a:rPr>
            <a:t>WorkFlex</a:t>
          </a:r>
          <a:r>
            <a:rPr lang="en-US" sz="1600" kern="1200" dirty="0">
              <a:latin typeface="Gill Sans MT" panose="020B0502020104020203" pitchFamily="34" charset="0"/>
            </a:rPr>
            <a:t> arrangements come to light.</a:t>
          </a:r>
        </a:p>
      </dsp:txBody>
      <dsp:txXfrm>
        <a:off x="1357552" y="1469714"/>
        <a:ext cx="6262447" cy="1175370"/>
      </dsp:txXfrm>
    </dsp:sp>
    <dsp:sp modelId="{18B26BCE-76AB-4DDA-9E81-E011EF06D101}">
      <dsp:nvSpPr>
        <dsp:cNvPr id="0" name=""/>
        <dsp:cNvSpPr/>
      </dsp:nvSpPr>
      <dsp:spPr>
        <a:xfrm>
          <a:off x="0" y="2938927"/>
          <a:ext cx="7620000" cy="11753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FB6119-7544-4DF7-94D7-E72C72DC4E61}">
      <dsp:nvSpPr>
        <dsp:cNvPr id="0" name=""/>
        <dsp:cNvSpPr/>
      </dsp:nvSpPr>
      <dsp:spPr>
        <a:xfrm>
          <a:off x="355549" y="3203385"/>
          <a:ext cx="646453" cy="646453"/>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89B23-B3AB-420B-B540-53CACD45D5CF}">
      <dsp:nvSpPr>
        <dsp:cNvPr id="0" name=""/>
        <dsp:cNvSpPr/>
      </dsp:nvSpPr>
      <dsp:spPr>
        <a:xfrm>
          <a:off x="1357552" y="0"/>
          <a:ext cx="6262447"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Gill Sans MT" panose="020B0502020104020203" pitchFamily="34" charset="0"/>
            </a:rPr>
            <a:t>HR Delivery staff will audit completions, complete final approval and kick off any required agreements or acknowledgements to be finished by EOD January 14, 2022</a:t>
          </a:r>
        </a:p>
      </dsp:txBody>
      <dsp:txXfrm>
        <a:off x="1357552" y="0"/>
        <a:ext cx="6262447" cy="11753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EA224-9A59-4E5B-888F-411DDDF3C5A6}" type="datetimeFigureOut">
              <a:rPr lang="en-US" smtClean="0"/>
              <a:t>3/14/2022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7A913-A435-4E58-AB74-EC2EE61B734D}" type="slidenum">
              <a:rPr lang="en-US" smtClean="0"/>
              <a:t>‹#›</a:t>
            </a:fld>
            <a:endParaRPr lang="en-US" dirty="0"/>
          </a:p>
        </p:txBody>
      </p:sp>
    </p:spTree>
    <p:extLst>
      <p:ext uri="{BB962C8B-B14F-4D97-AF65-F5344CB8AC3E}">
        <p14:creationId xmlns:p14="http://schemas.microsoft.com/office/powerpoint/2010/main" val="291783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workcyte_feedback@iastate.edu"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41BA1F-1177-486D-8961-127767F52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46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Workday Assistant is a chatbot that will empower self-service users by providing easy access to common Workday personnel tasks and data.</a:t>
            </a:r>
          </a:p>
          <a:p>
            <a:r>
              <a:rPr lang="en-US" b="0" dirty="0"/>
              <a:t>The chat bot will meet users right where they are at- whether that be their desktop or mobile device.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99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user is invited to have a conversation with the chat bot, where the bot is programmed to recognize common language, and connect the request to possible Workday tasks. To do this, Workday Assistant utilizes natural language understanding. This means the user doesn’t need to know the exact name of a Workday task to connect with a helpful response. </a:t>
            </a:r>
          </a:p>
          <a:p>
            <a:pPr marL="171450" indent="-171450">
              <a:buFont typeface="Arial" panose="020B0604020202020204" pitchFamily="34" charset="0"/>
              <a:buChar char="•"/>
            </a:pPr>
            <a:r>
              <a:rPr lang="en-US" dirty="0"/>
              <a:t>Workday Assistant is intelligent and driven by machine learning algorithms. The bot learns from the questions users ask the system to improve future responses. By providing only the answers users would like to see, complex tasks become simple to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FB595-E473-462C-89E5-8E165730F5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84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Workday Assistant can be enabled from any page in Workday. Workday Assistant is limited to a user’s personal information. As one wise ITS member said, Workday Assistant is ”about you and not what you do.” A user can ask for their W2, request time off, or view insurance policies.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E5E41-E34B-4C12-9BA9-EC343941B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74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detailed list of the Workday Assistant capabilities.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FB595-E473-462C-89E5-8E165730F5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295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While the Workday Assistant does a wonderful job helping users quickly connect to common Workday tasks and information, please be aware that the Workday Assistant does have LIMITATIONS. The Workday Assistant is here to help users as an ISU Employee, but it’s not as powerful when it comes to helping if the user’s job requires digging deeper into Workday details and information. Workday Assistant is unable run dashboards and detailed reports created for specific ISU departments.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user can always type in HELP and they’ll find a link to the ISU Service Portal so they can quickly get the help they need.</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FB595-E473-462C-89E5-8E165730F5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698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Workday Today will provide users with a more personalized search experience.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915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the Workday search function provides helpful search categories to filter results.</a:t>
            </a:r>
            <a:endParaRPr lang="en-US" dirty="0"/>
          </a:p>
          <a:p>
            <a:r>
              <a:rPr lang="en-US" sz="1200" kern="1200" dirty="0">
                <a:solidFill>
                  <a:schemeClr val="tx1"/>
                </a:solidFill>
                <a:effectLst/>
                <a:latin typeface="+mn-lt"/>
                <a:ea typeface="+mn-ea"/>
                <a:cs typeface="+mn-cs"/>
              </a:rPr>
              <a:t>Enhancements are coming to Workday’s search function to help produce more efficient and accurate search results. On the search results page, the left menu has been reduced to a more condensed list that is customizable. Badges have been added to identify the number of returns for each search category.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93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Workday Today update, system users can customize search categories on the left search results menu. Select configure search from left menu and a pop-up prompt will open. In the prompt, users can reorganize the left menu search results menu.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68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Workday Go Live date is January 10,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E5E41-E34B-4C12-9BA9-EC343941B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29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Management Team will host virtual office hours to help campus users through the Workday Today changes. </a:t>
            </a:r>
          </a:p>
          <a:p>
            <a:r>
              <a:rPr lang="en-US" dirty="0"/>
              <a:t>Email: </a:t>
            </a:r>
            <a:r>
              <a:rPr lang="en-US" dirty="0">
                <a:hlinkClick r:id="rId3" tooltip="mailto:workcyte_feedback@iastate.edu"/>
              </a:rPr>
              <a:t>workcyte_feedback@iastate.edu</a:t>
            </a:r>
            <a:r>
              <a:rPr lang="en-US" sz="1800" dirty="0">
                <a:solidFill>
                  <a:schemeClr val="tx1"/>
                </a:solidFill>
                <a:hlinkClick r:id="rId3" tooltip="mailto:workcyte_feedback@iastate.edu"/>
              </a:rPr>
              <a:t> </a:t>
            </a:r>
            <a:endParaRPr lang="en-US" sz="1800" dirty="0">
              <a:solidFill>
                <a:schemeClr val="tx1"/>
              </a:solidFill>
            </a:endParaRPr>
          </a:p>
          <a:p>
            <a:r>
              <a:rPr lang="en-US" sz="1800" dirty="0" err="1">
                <a:solidFill>
                  <a:schemeClr val="tx1"/>
                </a:solidFill>
              </a:rPr>
              <a:t>Webex</a:t>
            </a:r>
            <a:r>
              <a:rPr lang="en-US" sz="1800" dirty="0">
                <a:solidFill>
                  <a:schemeClr val="tx1"/>
                </a:solidFill>
              </a:rPr>
              <a:t> Location: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iastate.webex.com</a:t>
            </a:r>
            <a:r>
              <a:rPr lang="en-US" sz="1200" kern="1200" dirty="0">
                <a:solidFill>
                  <a:schemeClr val="tx1"/>
                </a:solidFill>
                <a:effectLst/>
                <a:latin typeface="+mn-lt"/>
                <a:ea typeface="+mn-ea"/>
                <a:cs typeface="+mn-cs"/>
              </a:rPr>
              <a:t>/meet/</a:t>
            </a:r>
            <a:r>
              <a:rPr lang="en-US" sz="1200" kern="1200" dirty="0" err="1">
                <a:solidFill>
                  <a:schemeClr val="tx1"/>
                </a:solidFill>
                <a:effectLst/>
                <a:latin typeface="+mn-lt"/>
                <a:ea typeface="+mn-ea"/>
                <a:cs typeface="+mn-cs"/>
              </a:rPr>
              <a:t>dswalker</a:t>
            </a:r>
            <a:r>
              <a:rPr lang="en-US" dirty="0">
                <a:effectLst/>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E5E41-E34B-4C12-9BA9-EC343941B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370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41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we’re going to look at the People Experience upgrades in Workday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1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Workday Today will be the new homepage for all users coming January 10, 2022.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this upgrade, system users will participate in a more personalized experience on their homepage. Key tasks, applications, and work recommendations surface to visible sections on the homepage for the user to find more easily. Additionally, machine learning algorithms have been incorporated into the system to recognize the most common tasks and applications accessed by an individual user, and conveniently displays these items directly on the home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88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Workday is changing the location of the quick access button, moving from the top right to the top left side of the screen. Using the </a:t>
            </a:r>
            <a:r>
              <a:rPr lang="en-US" dirty="0"/>
              <a:t>quick access button in the top left side of the screen will open a list of all applications and shortcuts.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E5E41-E34B-4C12-9BA9-EC343941B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05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Workday Time is an example of configured cards. These cards allow hourly users to check in and check out of work from their home page. After an hourly user checks in, Workday displays the Check Out card. After the hourly user checks out, Workday displays the Check In card. Your Next Check In card is enabled when a user has multiple campus positions. It will prevent consecutive check ins. </a:t>
            </a:r>
          </a:p>
          <a:p>
            <a:r>
              <a:rPr lang="en-US" b="0" dirty="0"/>
              <a:t>Managers have a personalized card for unapproved time. These cards reduce the number of clicks to check in and out and approve team members hours.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57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before, </a:t>
            </a:r>
            <a:r>
              <a:rPr lang="en-US" b="0" dirty="0"/>
              <a:t>Announcements, External Links, and Worklets </a:t>
            </a:r>
            <a:r>
              <a:rPr lang="en-US" sz="1200" b="0" i="0" kern="1200" dirty="0">
                <a:solidFill>
                  <a:schemeClr val="tx1"/>
                </a:solidFill>
                <a:effectLst/>
                <a:latin typeface="+mn-lt"/>
                <a:ea typeface="+mn-ea"/>
                <a:cs typeface="+mn-cs"/>
              </a:rPr>
              <a:t>are displayed on the </a:t>
            </a:r>
            <a:r>
              <a:rPr lang="en-US" b="0" dirty="0"/>
              <a:t>Home page. And now, Workday is introducing Cards as a new item to display on the homepage as part of the Workday Today People Experience. Cards are timely, personalized content to help users identify what they need to do, and when it should be done. Workday standard cards include team members’ birthdays, anniversaries</a:t>
            </a:r>
            <a:r>
              <a:rPr lang="en-US" b="0"/>
              <a:t>, pay slips</a:t>
            </a:r>
            <a:r>
              <a:rPr lang="en-US" b="0" dirty="0"/>
              <a:t>, and upcoming time off.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FB595-E473-462C-89E5-8E165730F5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Awaiting your Action (AKA: Inbox) </a:t>
            </a:r>
            <a:r>
              <a:rPr lang="en-US" dirty="0"/>
              <a:t>These are inbox items that the user needs to act on. While the users can still access their inbox in the global header, this section displays prominently on the homepage to highlight a user’s most urgent tasks. This was done so that the user would be less likely to miss items that need to be completed in their account.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Your Team </a:t>
            </a:r>
            <a:r>
              <a:rPr lang="en-US" dirty="0"/>
              <a:t>This section is for configured cards. The cards displayed in this section remind managers to approve time for hourly team members, celebrate team members birthdays and anniversaries, and be reminded of team absences. If users are not supervisors, this section will not appear.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Quick Tasks: (AKA: Suggested Tasks) </a:t>
            </a:r>
            <a:r>
              <a:rPr lang="en-US" dirty="0"/>
              <a:t>The Workday machine learning algorithm recognizes the tasks you perform daily in Workday and automatically suggests these tasks in this section of the homepage. The user’s top three most frequently performed tasks will display in this section. It can take a few weeks for these to generate. In the meantime, the system will automatically generate three for display in the Quick Tasks section.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2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Timely Suggestions: </a:t>
            </a:r>
            <a:r>
              <a:rPr lang="en-US" b="0" dirty="0"/>
              <a:t>This section is for configured cards. The cards displayed in this section provide actionable items from Workday data. Examples of cards a user might see here include: a reminder to “Add credit card transactions to Expense Report,” or a new pay slip is available.</a:t>
            </a:r>
          </a:p>
          <a:p>
            <a:r>
              <a:rPr lang="en-US" b="1" dirty="0"/>
              <a:t>Recommended for You: </a:t>
            </a:r>
            <a:r>
              <a:rPr lang="en-US" b="0" dirty="0"/>
              <a:t>This section is designed to help users learn more about Workday at a moment that is most relevant for that user. The cards shown in this section guide users to additional resources located within the system. The recommendations are based on an internal algorithm that identifies the learning needs of the user- (or assigns learning based on other employees that are similar to the user.)</a:t>
            </a:r>
          </a:p>
          <a:p>
            <a:r>
              <a:rPr lang="en-US" b="1" dirty="0"/>
              <a:t>Announcements: </a:t>
            </a:r>
            <a:r>
              <a:rPr lang="en-US" b="0" dirty="0"/>
              <a:t>The announcements section is moving to the right side of the page. This section can now host embedded videos. Workday developers researched where the best location for this section would be BEFORE making this move. They feel confident that this is the best place for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1418D-1239-A049-8521-AD0583D30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91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F5C1-02A7-4D47-8D1B-9521472490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1E29D4-1970-42E2-802C-12BD0D289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CA7A54-D03D-40B5-8DF3-74DF2DC20C24}"/>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5" name="Footer Placeholder 4">
            <a:extLst>
              <a:ext uri="{FF2B5EF4-FFF2-40B4-BE49-F238E27FC236}">
                <a16:creationId xmlns:a16="http://schemas.microsoft.com/office/drawing/2014/main" id="{52BE4837-B0FC-4BE8-BBB1-179982318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8D0EE5-CB24-404F-82F8-78901B8EE9AD}"/>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101465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7D6B-B691-47C0-8558-DC04241C0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2C168E-DD69-4F6F-9552-0C48A8D7D0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7EF78-F0A5-4179-91A2-DB70969DD0D5}"/>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5" name="Footer Placeholder 4">
            <a:extLst>
              <a:ext uri="{FF2B5EF4-FFF2-40B4-BE49-F238E27FC236}">
                <a16:creationId xmlns:a16="http://schemas.microsoft.com/office/drawing/2014/main" id="{56C600AC-8DEB-4C8A-8EA1-00C53A78A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14CD8E-0E95-4590-9883-A87E87E542D1}"/>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21802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ECAE31-6929-4F3F-9827-31ABBB492B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C5F8F-5A6F-40A6-82F8-DF4F0566C0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21D3A-5584-47FE-ACB4-D81AF46E71ED}"/>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5" name="Footer Placeholder 4">
            <a:extLst>
              <a:ext uri="{FF2B5EF4-FFF2-40B4-BE49-F238E27FC236}">
                <a16:creationId xmlns:a16="http://schemas.microsoft.com/office/drawing/2014/main" id="{2F5C20F9-637C-4F44-9D37-40D590AD76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1023CC-BACC-4D2E-85D7-D5E2AF461D69}"/>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2788829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45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23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14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283634"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Tree>
    <p:extLst>
      <p:ext uri="{BB962C8B-B14F-4D97-AF65-F5344CB8AC3E}">
        <p14:creationId xmlns:p14="http://schemas.microsoft.com/office/powerpoint/2010/main" val="246590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2192000" cy="182880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075" name="Picture 3" descr="ISU_Nameplate_Rev.gif                                          000002AFBIZ2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8976"/>
            <a:ext cx="6705600" cy="68262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ctrTitle"/>
          </p:nvPr>
        </p:nvSpPr>
        <p:spPr>
          <a:xfrm>
            <a:off x="711200" y="2514600"/>
            <a:ext cx="8839200" cy="1066800"/>
          </a:xfrm>
        </p:spPr>
        <p:txBody>
          <a:bodyPr anchor="b"/>
          <a:lstStyle>
            <a:lvl1pPr>
              <a:defRPr b="1">
                <a:solidFill>
                  <a:srgbClr val="F2BF49"/>
                </a:solidFill>
              </a:defRPr>
            </a:lvl1pPr>
          </a:lstStyle>
          <a:p>
            <a:pPr lvl="0"/>
            <a:r>
              <a:rPr lang="en-US" noProof="0"/>
              <a:t>Click to edit Master title style</a:t>
            </a:r>
            <a:endParaRPr lang="en-US" noProof="0" dirty="0"/>
          </a:p>
        </p:txBody>
      </p:sp>
      <p:sp>
        <p:nvSpPr>
          <p:cNvPr id="3077" name="Rectangle 5"/>
          <p:cNvSpPr>
            <a:spLocks noGrp="1" noChangeArrowheads="1"/>
          </p:cNvSpPr>
          <p:nvPr>
            <p:ph type="subTitle" idx="1"/>
          </p:nvPr>
        </p:nvSpPr>
        <p:spPr>
          <a:xfrm>
            <a:off x="711200" y="3581400"/>
            <a:ext cx="8839200" cy="1752600"/>
          </a:xfrm>
        </p:spPr>
        <p:txBody>
          <a:bodyPr/>
          <a:lstStyle>
            <a:lvl1pPr marL="0" indent="0">
              <a:buFont typeface="Times"/>
              <a:buNone/>
              <a:defRPr sz="2400"/>
            </a:lvl1pPr>
          </a:lstStyle>
          <a:p>
            <a:pPr lvl="0"/>
            <a:r>
              <a:rPr lang="en-US" noProof="0"/>
              <a:t>Click to edit Master subtitle style</a:t>
            </a:r>
          </a:p>
        </p:txBody>
      </p:sp>
      <p:sp>
        <p:nvSpPr>
          <p:cNvPr id="3078" name="Text Box 6"/>
          <p:cNvSpPr txBox="1">
            <a:spLocks noChangeArrowheads="1"/>
          </p:cNvSpPr>
          <p:nvPr/>
        </p:nvSpPr>
        <p:spPr bwMode="auto">
          <a:xfrm>
            <a:off x="283634" y="34893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p>
        </p:txBody>
      </p:sp>
      <p:sp>
        <p:nvSpPr>
          <p:cNvPr id="3079" name="Text Box 7"/>
          <p:cNvSpPr txBox="1">
            <a:spLocks noChangeArrowheads="1"/>
          </p:cNvSpPr>
          <p:nvPr/>
        </p:nvSpPr>
        <p:spPr bwMode="auto">
          <a:xfrm>
            <a:off x="624417" y="1295400"/>
            <a:ext cx="25642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chemeClr val="bg1"/>
                </a:solidFill>
                <a:latin typeface="Univers 65 Bold" charset="0"/>
              </a:rPr>
              <a:t>University Human Resources</a:t>
            </a:r>
          </a:p>
        </p:txBody>
      </p:sp>
    </p:spTree>
    <p:extLst>
      <p:ext uri="{BB962C8B-B14F-4D97-AF65-F5344CB8AC3E}">
        <p14:creationId xmlns:p14="http://schemas.microsoft.com/office/powerpoint/2010/main" val="2168646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513115"/>
            <a:ext cx="10972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691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668319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91342"/>
            <a:ext cx="57912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91200" y="1491342"/>
            <a:ext cx="57912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89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6AAA-87BE-4AFE-A474-6F7B5CD52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1C4B2-0064-48E7-98E8-55B32592C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C2189-5D61-4776-A173-F3320E692D4E}"/>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5" name="Footer Placeholder 4">
            <a:extLst>
              <a:ext uri="{FF2B5EF4-FFF2-40B4-BE49-F238E27FC236}">
                <a16:creationId xmlns:a16="http://schemas.microsoft.com/office/drawing/2014/main" id="{A1B0DA1C-CD80-4253-A3C5-8FBC613B13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3BFEB-4A16-412C-A0D6-17B8E51AB9A2}"/>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200027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597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89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7302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588407"/>
          </a:xfrm>
        </p:spPr>
        <p:txBody>
          <a:bodyPr anchor="b"/>
          <a:lstStyle>
            <a:lvl1pPr algn="l">
              <a:defRPr sz="35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37657"/>
            <a:ext cx="4011084" cy="41885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9706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3260" y="4517572"/>
            <a:ext cx="7315200" cy="566738"/>
          </a:xfrm>
        </p:spPr>
        <p:txBody>
          <a:bodyPr anchor="b"/>
          <a:lstStyle>
            <a:lvl1pPr algn="l">
              <a:defRPr sz="2600" b="1"/>
            </a:lvl1pPr>
          </a:lstStyle>
          <a:p>
            <a:r>
              <a:rPr lang="en-US"/>
              <a:t>Click to edit Master title style</a:t>
            </a:r>
            <a:endParaRPr lang="en-US" dirty="0"/>
          </a:p>
        </p:txBody>
      </p:sp>
      <p:sp>
        <p:nvSpPr>
          <p:cNvPr id="3" name="Picture Placeholder 2"/>
          <p:cNvSpPr>
            <a:spLocks noGrp="1"/>
          </p:cNvSpPr>
          <p:nvPr>
            <p:ph type="pic" idx="1"/>
          </p:nvPr>
        </p:nvSpPr>
        <p:spPr>
          <a:xfrm>
            <a:off x="2433260" y="32974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3260" y="508431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30960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131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152400"/>
            <a:ext cx="2667000" cy="5029200"/>
          </a:xfrm>
        </p:spPr>
        <p:txBody>
          <a:bodyPr vert="eaVert"/>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609600" y="152400"/>
            <a:ext cx="779780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199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2192000" cy="182880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075" name="Picture 3" descr="ISU_Nameplate_Rev.gif                                          000002AFBIZ2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8976"/>
            <a:ext cx="6705600" cy="68262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ctrTitle"/>
          </p:nvPr>
        </p:nvSpPr>
        <p:spPr>
          <a:xfrm>
            <a:off x="711200" y="2514600"/>
            <a:ext cx="8839200" cy="1066800"/>
          </a:xfrm>
        </p:spPr>
        <p:txBody>
          <a:bodyPr anchor="b"/>
          <a:lstStyle>
            <a:lvl1pPr>
              <a:defRPr>
                <a:solidFill>
                  <a:srgbClr val="F2BF49"/>
                </a:solidFill>
              </a:defRPr>
            </a:lvl1pPr>
          </a:lstStyle>
          <a:p>
            <a:pPr lvl="0"/>
            <a:r>
              <a:rPr lang="en-US" noProof="0"/>
              <a:t>Click to edit Master title style</a:t>
            </a:r>
            <a:endParaRPr lang="en-US" noProof="0" dirty="0"/>
          </a:p>
        </p:txBody>
      </p:sp>
      <p:sp>
        <p:nvSpPr>
          <p:cNvPr id="3077" name="Rectangle 5"/>
          <p:cNvSpPr>
            <a:spLocks noGrp="1" noChangeArrowheads="1"/>
          </p:cNvSpPr>
          <p:nvPr>
            <p:ph type="subTitle" idx="1"/>
          </p:nvPr>
        </p:nvSpPr>
        <p:spPr>
          <a:xfrm>
            <a:off x="711200" y="3581400"/>
            <a:ext cx="8331200" cy="1752600"/>
          </a:xfrm>
        </p:spPr>
        <p:txBody>
          <a:bodyPr/>
          <a:lstStyle>
            <a:lvl1pPr marL="0" indent="0">
              <a:buFont typeface="Times"/>
              <a:buNone/>
              <a:defRPr sz="2400"/>
            </a:lvl1pPr>
          </a:lstStyle>
          <a:p>
            <a:pPr lvl="0"/>
            <a:r>
              <a:rPr lang="en-US" noProof="0" dirty="0"/>
              <a:t>Click to edit Master subtitle style</a:t>
            </a:r>
          </a:p>
        </p:txBody>
      </p:sp>
      <p:sp>
        <p:nvSpPr>
          <p:cNvPr id="3078" name="Text Box 6"/>
          <p:cNvSpPr txBox="1">
            <a:spLocks noChangeArrowheads="1"/>
          </p:cNvSpPr>
          <p:nvPr/>
        </p:nvSpPr>
        <p:spPr bwMode="auto">
          <a:xfrm>
            <a:off x="283634" y="34893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p>
        </p:txBody>
      </p:sp>
      <p:sp>
        <p:nvSpPr>
          <p:cNvPr id="3079" name="Text Box 7"/>
          <p:cNvSpPr txBox="1">
            <a:spLocks noChangeArrowheads="1"/>
          </p:cNvSpPr>
          <p:nvPr/>
        </p:nvSpPr>
        <p:spPr bwMode="auto">
          <a:xfrm>
            <a:off x="711201" y="1261646"/>
            <a:ext cx="26007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chemeClr val="bg1"/>
                </a:solidFill>
                <a:latin typeface="Gill Sans MT" panose="020B0502020104020203" pitchFamily="34" charset="0"/>
              </a:rPr>
              <a:t>University Human Resources</a:t>
            </a:r>
          </a:p>
        </p:txBody>
      </p:sp>
    </p:spTree>
    <p:extLst>
      <p:ext uri="{BB962C8B-B14F-4D97-AF65-F5344CB8AC3E}">
        <p14:creationId xmlns:p14="http://schemas.microsoft.com/office/powerpoint/2010/main" val="2058540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8606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464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76AB-15CA-4015-B362-F4337AC0D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266D18-8BA5-4CEB-8D12-AA20DECE1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649585-1992-4DEB-A1F3-57E42A1FF238}"/>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5" name="Footer Placeholder 4">
            <a:extLst>
              <a:ext uri="{FF2B5EF4-FFF2-40B4-BE49-F238E27FC236}">
                <a16:creationId xmlns:a16="http://schemas.microsoft.com/office/drawing/2014/main" id="{8FF5F14C-6729-4B9F-9C21-BE083D4203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82B4B5-CD92-4515-B665-BDB2CD9C0EF3}"/>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2070256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0668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668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081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646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6979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2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7046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5834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598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152400"/>
            <a:ext cx="26670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77978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715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7C26-597B-3748-AE3E-CC4A6DC24A6A}"/>
              </a:ext>
            </a:extLst>
          </p:cNvPr>
          <p:cNvSpPr>
            <a:spLocks noGrp="1"/>
          </p:cNvSpPr>
          <p:nvPr>
            <p:ph type="ctrTitle"/>
          </p:nvPr>
        </p:nvSpPr>
        <p:spPr>
          <a:xfrm>
            <a:off x="1806519" y="1599865"/>
            <a:ext cx="8578962" cy="2387600"/>
          </a:xfrm>
        </p:spPr>
        <p:txBody>
          <a:bodyPr anchor="b">
            <a:normAutofit/>
          </a:bodyPr>
          <a:lstStyle>
            <a:lvl1pPr algn="ctr">
              <a:defRPr lang="en-US" sz="6000" dirty="0"/>
            </a:lvl1pPr>
          </a:lstStyle>
          <a:p>
            <a:endParaRPr lang="en-US" dirty="0"/>
          </a:p>
        </p:txBody>
      </p:sp>
      <p:sp>
        <p:nvSpPr>
          <p:cNvPr id="3" name="Subtitle 2">
            <a:extLst>
              <a:ext uri="{FF2B5EF4-FFF2-40B4-BE49-F238E27FC236}">
                <a16:creationId xmlns:a16="http://schemas.microsoft.com/office/drawing/2014/main" id="{3258732D-1092-6042-95B1-2AFFFA28B3F3}"/>
              </a:ext>
            </a:extLst>
          </p:cNvPr>
          <p:cNvSpPr>
            <a:spLocks noGrp="1"/>
          </p:cNvSpPr>
          <p:nvPr>
            <p:ph type="subTitle" idx="1"/>
          </p:nvPr>
        </p:nvSpPr>
        <p:spPr>
          <a:xfrm>
            <a:off x="2666246" y="4159153"/>
            <a:ext cx="6859509" cy="1655762"/>
          </a:xfrm>
        </p:spPr>
        <p:txBody>
          <a:bodyPr>
            <a:normAutofit/>
          </a:bodyPr>
          <a:lstStyle>
            <a:lvl1pPr marL="0" indent="0" algn="ctr">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2" name="Rectangle 11">
            <a:extLst>
              <a:ext uri="{FF2B5EF4-FFF2-40B4-BE49-F238E27FC236}">
                <a16:creationId xmlns:a16="http://schemas.microsoft.com/office/drawing/2014/main" id="{FBE50272-79E9-254D-9E3D-C40066F06855}"/>
              </a:ext>
            </a:extLst>
          </p:cNvPr>
          <p:cNvSpPr/>
          <p:nvPr/>
        </p:nvSpPr>
        <p:spPr>
          <a:xfrm>
            <a:off x="0" y="0"/>
            <a:ext cx="12192000" cy="683999"/>
          </a:xfrm>
          <a:prstGeom prst="rect">
            <a:avLst/>
          </a:prstGeom>
          <a:solidFill>
            <a:srgbClr val="FC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EF916D-3106-FA41-9A33-4CA0ACF60811}"/>
              </a:ext>
            </a:extLst>
          </p:cNvPr>
          <p:cNvSpPr/>
          <p:nvPr userDrawn="1"/>
        </p:nvSpPr>
        <p:spPr>
          <a:xfrm>
            <a:off x="0" y="0"/>
            <a:ext cx="12192000" cy="683999"/>
          </a:xfrm>
          <a:prstGeom prst="rect">
            <a:avLst/>
          </a:prstGeom>
          <a:solidFill>
            <a:srgbClr val="FC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0B8745-4363-A34D-9B13-CE81D190EA39}"/>
              </a:ext>
            </a:extLst>
          </p:cNvPr>
          <p:cNvPicPr>
            <a:picLocks noChangeAspect="1"/>
          </p:cNvPicPr>
          <p:nvPr userDrawn="1"/>
        </p:nvPicPr>
        <p:blipFill>
          <a:blip r:embed="rId2"/>
          <a:srcRect/>
          <a:stretch/>
        </p:blipFill>
        <p:spPr>
          <a:xfrm>
            <a:off x="0" y="6400800"/>
            <a:ext cx="12192000" cy="457200"/>
          </a:xfrm>
          <a:prstGeom prst="rect">
            <a:avLst/>
          </a:prstGeom>
        </p:spPr>
      </p:pic>
    </p:spTree>
    <p:extLst>
      <p:ext uri="{BB962C8B-B14F-4D97-AF65-F5344CB8AC3E}">
        <p14:creationId xmlns:p14="http://schemas.microsoft.com/office/powerpoint/2010/main" val="1641909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1C4B-02C7-984E-A4E9-256B5F7356DB}"/>
              </a:ext>
            </a:extLst>
          </p:cNvPr>
          <p:cNvSpPr>
            <a:spLocks noGrp="1"/>
          </p:cNvSpPr>
          <p:nvPr>
            <p:ph type="title"/>
          </p:nvPr>
        </p:nvSpPr>
        <p:spPr>
          <a:xfrm>
            <a:off x="838200" y="365125"/>
            <a:ext cx="5181600" cy="1325563"/>
          </a:xfrm>
        </p:spPr>
        <p:txBody>
          <a:bodyPr/>
          <a:lstStyle>
            <a:lvl1pPr>
              <a:defRPr lang="en-US" dirty="0"/>
            </a:lvl1pPr>
          </a:lstStyle>
          <a:p>
            <a:endParaRPr lang="en-US" dirty="0"/>
          </a:p>
        </p:txBody>
      </p:sp>
      <p:sp>
        <p:nvSpPr>
          <p:cNvPr id="17" name="Rectangle 16">
            <a:extLst>
              <a:ext uri="{FF2B5EF4-FFF2-40B4-BE49-F238E27FC236}">
                <a16:creationId xmlns:a16="http://schemas.microsoft.com/office/drawing/2014/main" id="{167023C5-E557-6641-B453-8DA44158E6D2}"/>
              </a:ext>
            </a:extLst>
          </p:cNvPr>
          <p:cNvSpPr/>
          <p:nvPr/>
        </p:nvSpPr>
        <p:spPr>
          <a:xfrm>
            <a:off x="6248400" y="0"/>
            <a:ext cx="5943600" cy="6400800"/>
          </a:xfrm>
          <a:prstGeom prst="rect">
            <a:avLst/>
          </a:prstGeom>
          <a:solidFill>
            <a:srgbClr val="FC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49A85970-1958-8844-852E-92CC3D275DFA}"/>
              </a:ext>
            </a:extLst>
          </p:cNvPr>
          <p:cNvSpPr>
            <a:spLocks noGrp="1"/>
          </p:cNvSpPr>
          <p:nvPr>
            <p:ph sz="half" idx="1"/>
          </p:nvPr>
        </p:nvSpPr>
        <p:spPr>
          <a:xfrm>
            <a:off x="838200" y="1825625"/>
            <a:ext cx="5181600" cy="435133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72D2EFA-4E80-4B2E-BD53-6548F70E53E2}"/>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13" name="Rectangle 12">
            <a:extLst>
              <a:ext uri="{FF2B5EF4-FFF2-40B4-BE49-F238E27FC236}">
                <a16:creationId xmlns:a16="http://schemas.microsoft.com/office/drawing/2014/main" id="{EFE31148-2021-4914-AF92-DC2D3E4D3961}"/>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06E6E6-7F60-4CEC-8DAB-07317F49E9CB}"/>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C906DE-FF9B-B84C-93D2-86CDC66E7C7E}"/>
              </a:ext>
            </a:extLst>
          </p:cNvPr>
          <p:cNvPicPr>
            <a:picLocks noChangeAspect="1"/>
          </p:cNvPicPr>
          <p:nvPr userDrawn="1"/>
        </p:nvPicPr>
        <p:blipFill rotWithShape="1">
          <a:blip r:embed="rId3"/>
          <a:srcRect l="18463" r="16935"/>
          <a:stretch/>
        </p:blipFill>
        <p:spPr>
          <a:xfrm>
            <a:off x="6600826" y="95250"/>
            <a:ext cx="5323578" cy="6180425"/>
          </a:xfrm>
          <a:prstGeom prst="rect">
            <a:avLst/>
          </a:prstGeom>
        </p:spPr>
      </p:pic>
    </p:spTree>
    <p:extLst>
      <p:ext uri="{BB962C8B-B14F-4D97-AF65-F5344CB8AC3E}">
        <p14:creationId xmlns:p14="http://schemas.microsoft.com/office/powerpoint/2010/main" val="421106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AF11-3CF5-4E73-A848-4C1BFAB0C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A0D12-D352-4405-B302-F17338297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4AC86-889F-4EEF-B8A6-2F87E1983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C890E8-C32C-41D4-AE58-444375BD9F31}"/>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6" name="Footer Placeholder 5">
            <a:extLst>
              <a:ext uri="{FF2B5EF4-FFF2-40B4-BE49-F238E27FC236}">
                <a16:creationId xmlns:a16="http://schemas.microsoft.com/office/drawing/2014/main" id="{F53949EA-1A36-4CDF-9F16-0ADDEC1779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A01B38-901D-43AA-AB4A-3DABD930E2BD}"/>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2846446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904C-ED73-8849-B236-602E14CFDE76}"/>
              </a:ext>
            </a:extLst>
          </p:cNvPr>
          <p:cNvSpPr>
            <a:spLocks noGrp="1"/>
          </p:cNvSpPr>
          <p:nvPr>
            <p:ph type="title"/>
          </p:nvPr>
        </p:nvSpPr>
        <p:spPr/>
        <p:txBody>
          <a:bodyPr/>
          <a:lstStyle>
            <a:lvl1pPr>
              <a:defRPr lang="en-US" dirty="0"/>
            </a:lvl1pPr>
          </a:lstStyle>
          <a:p>
            <a:endParaRPr lang="en-US" dirty="0"/>
          </a:p>
        </p:txBody>
      </p:sp>
      <p:sp>
        <p:nvSpPr>
          <p:cNvPr id="3" name="Content Placeholder 2">
            <a:extLst>
              <a:ext uri="{FF2B5EF4-FFF2-40B4-BE49-F238E27FC236}">
                <a16:creationId xmlns:a16="http://schemas.microsoft.com/office/drawing/2014/main" id="{21A160AD-BDDD-2841-9A78-9D654C875C49}"/>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7897547-033F-4F13-93A6-0E376A3E3C14}"/>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6" name="Rectangle 5">
            <a:extLst>
              <a:ext uri="{FF2B5EF4-FFF2-40B4-BE49-F238E27FC236}">
                <a16:creationId xmlns:a16="http://schemas.microsoft.com/office/drawing/2014/main" id="{8376AA1A-6657-4623-8E48-2EC9336460A7}"/>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86F49B-917B-49A5-9CA6-BD04B968E371}"/>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51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710D94-478A-E54A-A1AA-82DBC00351E4}"/>
              </a:ext>
            </a:extLst>
          </p:cNvPr>
          <p:cNvSpPr/>
          <p:nvPr/>
        </p:nvSpPr>
        <p:spPr>
          <a:xfrm>
            <a:off x="0" y="0"/>
            <a:ext cx="12192000" cy="6858000"/>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703C785-7E0D-D446-9C52-7599CF196CEE}"/>
              </a:ext>
            </a:extLst>
          </p:cNvPr>
          <p:cNvSpPr>
            <a:spLocks noGrp="1"/>
          </p:cNvSpPr>
          <p:nvPr>
            <p:ph type="ctrTitle"/>
          </p:nvPr>
        </p:nvSpPr>
        <p:spPr>
          <a:xfrm>
            <a:off x="629243" y="1066007"/>
            <a:ext cx="6859509" cy="2387600"/>
          </a:xfrm>
        </p:spPr>
        <p:txBody>
          <a:bodyPr anchor="b"/>
          <a:lstStyle>
            <a:lvl1pPr algn="l">
              <a:defRPr sz="6000" spc="-150">
                <a:solidFill>
                  <a:schemeClr val="bg1"/>
                </a:solidFill>
              </a:defRPr>
            </a:lvl1pPr>
          </a:lstStyle>
          <a:p>
            <a:endParaRPr lang="en-US" dirty="0"/>
          </a:p>
        </p:txBody>
      </p:sp>
      <p:sp>
        <p:nvSpPr>
          <p:cNvPr id="13" name="Subtitle 2">
            <a:extLst>
              <a:ext uri="{FF2B5EF4-FFF2-40B4-BE49-F238E27FC236}">
                <a16:creationId xmlns:a16="http://schemas.microsoft.com/office/drawing/2014/main" id="{E204451E-BA7F-9647-8419-2BF6F3AF9B60}"/>
              </a:ext>
            </a:extLst>
          </p:cNvPr>
          <p:cNvSpPr>
            <a:spLocks noGrp="1"/>
          </p:cNvSpPr>
          <p:nvPr>
            <p:ph type="subTitle" idx="1"/>
          </p:nvPr>
        </p:nvSpPr>
        <p:spPr>
          <a:xfrm>
            <a:off x="629243" y="3590132"/>
            <a:ext cx="6859509" cy="1655762"/>
          </a:xfrm>
        </p:spPr>
        <p:txBody>
          <a:bodyPr/>
          <a:lstStyle>
            <a:lvl1pPr marL="0" indent="0" algn="l">
              <a:buNone/>
              <a:defRPr sz="2400">
                <a:solidFill>
                  <a:srgbClr val="F1BE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4" name="Picture 3">
            <a:extLst>
              <a:ext uri="{FF2B5EF4-FFF2-40B4-BE49-F238E27FC236}">
                <a16:creationId xmlns:a16="http://schemas.microsoft.com/office/drawing/2014/main" id="{E5F4BEA3-3084-1142-9E00-69895D20365C}"/>
              </a:ext>
            </a:extLst>
          </p:cNvPr>
          <p:cNvPicPr>
            <a:picLocks noChangeAspect="1"/>
          </p:cNvPicPr>
          <p:nvPr userDrawn="1"/>
        </p:nvPicPr>
        <p:blipFill>
          <a:blip r:embed="rId2"/>
          <a:srcRect/>
          <a:stretch/>
        </p:blipFill>
        <p:spPr>
          <a:xfrm>
            <a:off x="0" y="6400800"/>
            <a:ext cx="12192000" cy="457200"/>
          </a:xfrm>
          <a:prstGeom prst="rect">
            <a:avLst/>
          </a:prstGeom>
        </p:spPr>
      </p:pic>
    </p:spTree>
    <p:extLst>
      <p:ext uri="{BB962C8B-B14F-4D97-AF65-F5344CB8AC3E}">
        <p14:creationId xmlns:p14="http://schemas.microsoft.com/office/powerpoint/2010/main" val="2636242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703C785-7E0D-D446-9C52-7599CF196CEE}"/>
              </a:ext>
            </a:extLst>
          </p:cNvPr>
          <p:cNvSpPr>
            <a:spLocks noGrp="1"/>
          </p:cNvSpPr>
          <p:nvPr>
            <p:ph type="ctrTitle"/>
          </p:nvPr>
        </p:nvSpPr>
        <p:spPr>
          <a:xfrm>
            <a:off x="629243" y="1066007"/>
            <a:ext cx="6859509" cy="2387600"/>
          </a:xfrm>
        </p:spPr>
        <p:txBody>
          <a:bodyPr anchor="b">
            <a:normAutofit/>
          </a:bodyPr>
          <a:lstStyle>
            <a:lvl1pPr algn="l">
              <a:defRPr lang="en-US" dirty="0"/>
            </a:lvl1pPr>
          </a:lstStyle>
          <a:p>
            <a:endParaRPr lang="en-US" dirty="0"/>
          </a:p>
        </p:txBody>
      </p:sp>
      <p:sp>
        <p:nvSpPr>
          <p:cNvPr id="13" name="Subtitle 2">
            <a:extLst>
              <a:ext uri="{FF2B5EF4-FFF2-40B4-BE49-F238E27FC236}">
                <a16:creationId xmlns:a16="http://schemas.microsoft.com/office/drawing/2014/main" id="{E204451E-BA7F-9647-8419-2BF6F3AF9B60}"/>
              </a:ext>
            </a:extLst>
          </p:cNvPr>
          <p:cNvSpPr>
            <a:spLocks noGrp="1"/>
          </p:cNvSpPr>
          <p:nvPr>
            <p:ph type="subTitle" idx="1"/>
          </p:nvPr>
        </p:nvSpPr>
        <p:spPr>
          <a:xfrm>
            <a:off x="629243" y="3590132"/>
            <a:ext cx="6859509"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5" name="Rectangle 14">
            <a:extLst>
              <a:ext uri="{FF2B5EF4-FFF2-40B4-BE49-F238E27FC236}">
                <a16:creationId xmlns:a16="http://schemas.microsoft.com/office/drawing/2014/main" id="{4FAEDA2C-6802-5949-8E46-6C8D9ED01773}"/>
              </a:ext>
            </a:extLst>
          </p:cNvPr>
          <p:cNvSpPr/>
          <p:nvPr/>
        </p:nvSpPr>
        <p:spPr>
          <a:xfrm>
            <a:off x="0" y="0"/>
            <a:ext cx="12192000" cy="683999"/>
          </a:xfrm>
          <a:prstGeom prst="rect">
            <a:avLst/>
          </a:prstGeom>
          <a:solidFill>
            <a:srgbClr val="FC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474B54-A495-DF4D-A5A4-CA71C218307F}"/>
              </a:ext>
            </a:extLst>
          </p:cNvPr>
          <p:cNvSpPr/>
          <p:nvPr userDrawn="1"/>
        </p:nvSpPr>
        <p:spPr>
          <a:xfrm>
            <a:off x="0" y="0"/>
            <a:ext cx="12192000" cy="683999"/>
          </a:xfrm>
          <a:prstGeom prst="rect">
            <a:avLst/>
          </a:prstGeom>
          <a:solidFill>
            <a:srgbClr val="FC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E824C0-7D2E-4C03-9DBE-80E1BB0BC5FB}"/>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8" name="Rectangle 7">
            <a:extLst>
              <a:ext uri="{FF2B5EF4-FFF2-40B4-BE49-F238E27FC236}">
                <a16:creationId xmlns:a16="http://schemas.microsoft.com/office/drawing/2014/main" id="{AE6C688E-9FCA-4B73-9269-B4FE359799E5}"/>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2886A4-0C3D-4BF2-9C55-431666134C2F}"/>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606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B54E-AEAB-904D-B539-76BD0A63F1CC}"/>
              </a:ext>
            </a:extLst>
          </p:cNvPr>
          <p:cNvSpPr>
            <a:spLocks noGrp="1"/>
          </p:cNvSpPr>
          <p:nvPr>
            <p:ph type="title"/>
          </p:nvPr>
        </p:nvSpPr>
        <p:spPr/>
        <p:txBody>
          <a:bodyPr/>
          <a:lstStyle>
            <a:lvl1pPr>
              <a:defRPr lang="en-US" dirty="0"/>
            </a:lvl1pPr>
          </a:lstStyle>
          <a:p>
            <a:endParaRPr lang="en-US" dirty="0"/>
          </a:p>
        </p:txBody>
      </p:sp>
      <p:sp>
        <p:nvSpPr>
          <p:cNvPr id="3" name="Content Placeholder 2">
            <a:extLst>
              <a:ext uri="{FF2B5EF4-FFF2-40B4-BE49-F238E27FC236}">
                <a16:creationId xmlns:a16="http://schemas.microsoft.com/office/drawing/2014/main" id="{4638850E-1E0C-A04A-B143-7E9C87A488D8}"/>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186F548-022E-094C-8190-A45D4CC7D699}"/>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5E74E8B9-A255-476C-A88D-47461575F476}"/>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7" name="Rectangle 6">
            <a:extLst>
              <a:ext uri="{FF2B5EF4-FFF2-40B4-BE49-F238E27FC236}">
                <a16:creationId xmlns:a16="http://schemas.microsoft.com/office/drawing/2014/main" id="{BDB17176-5181-4565-874D-2E2F1B29E4C2}"/>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8B18A8-0AE8-44B1-B0E0-317330EAF3AB}"/>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48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D29C-D9CF-BD47-8225-488DADE423A9}"/>
              </a:ext>
            </a:extLst>
          </p:cNvPr>
          <p:cNvSpPr>
            <a:spLocks noGrp="1"/>
          </p:cNvSpPr>
          <p:nvPr>
            <p:ph type="title"/>
          </p:nvPr>
        </p:nvSpPr>
        <p:spPr/>
        <p:txBody>
          <a:bodyPr/>
          <a:lstStyle>
            <a:lvl1pPr>
              <a:defRPr lang="en-US" dirty="0"/>
            </a:lvl1pPr>
          </a:lstStyle>
          <a:p>
            <a:endParaRPr lang="en-US" dirty="0"/>
          </a:p>
        </p:txBody>
      </p:sp>
      <p:pic>
        <p:nvPicPr>
          <p:cNvPr id="4" name="Picture 3">
            <a:extLst>
              <a:ext uri="{FF2B5EF4-FFF2-40B4-BE49-F238E27FC236}">
                <a16:creationId xmlns:a16="http://schemas.microsoft.com/office/drawing/2014/main" id="{CD743EB6-2280-45FA-894A-953463168C4B}"/>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5" name="Rectangle 4">
            <a:extLst>
              <a:ext uri="{FF2B5EF4-FFF2-40B4-BE49-F238E27FC236}">
                <a16:creationId xmlns:a16="http://schemas.microsoft.com/office/drawing/2014/main" id="{E94852A7-F884-454F-AD82-95A770B359D0}"/>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07D20B-71DE-42C6-AF49-A2C32C32C2A2}"/>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102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0CF5F-9D4B-4970-80B2-3B1718088F83}"/>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4" name="Rectangle 3">
            <a:extLst>
              <a:ext uri="{FF2B5EF4-FFF2-40B4-BE49-F238E27FC236}">
                <a16:creationId xmlns:a16="http://schemas.microsoft.com/office/drawing/2014/main" id="{A80E8CB3-FD5E-407D-8829-C74DEDC47312}"/>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09BF8F9-E5AA-4295-A482-034C23A461A6}"/>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769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701C-CF35-3A4E-9FEB-C472A8466830}"/>
              </a:ext>
            </a:extLst>
          </p:cNvPr>
          <p:cNvSpPr>
            <a:spLocks noGrp="1"/>
          </p:cNvSpPr>
          <p:nvPr>
            <p:ph type="title"/>
          </p:nvPr>
        </p:nvSpPr>
        <p:spPr>
          <a:xfrm>
            <a:off x="839788" y="457200"/>
            <a:ext cx="3932237" cy="1600200"/>
          </a:xfrm>
        </p:spPr>
        <p:txBody>
          <a:bodyPr anchor="b"/>
          <a:lstStyle>
            <a:lvl1pPr>
              <a:defRPr lang="en-US" dirty="0"/>
            </a:lvl1pPr>
          </a:lstStyle>
          <a:p>
            <a:endParaRPr lang="en-US" dirty="0"/>
          </a:p>
        </p:txBody>
      </p:sp>
      <p:sp>
        <p:nvSpPr>
          <p:cNvPr id="3" name="Content Placeholder 2">
            <a:extLst>
              <a:ext uri="{FF2B5EF4-FFF2-40B4-BE49-F238E27FC236}">
                <a16:creationId xmlns:a16="http://schemas.microsoft.com/office/drawing/2014/main" id="{0E2D7FA8-3575-1945-838F-EC67ED93C098}"/>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24757AC-DC27-894D-984D-C6D4F85F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6" name="Picture 5">
            <a:extLst>
              <a:ext uri="{FF2B5EF4-FFF2-40B4-BE49-F238E27FC236}">
                <a16:creationId xmlns:a16="http://schemas.microsoft.com/office/drawing/2014/main" id="{4FB25FAD-887C-499D-975A-1DE34D663E27}"/>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7" name="Rectangle 6">
            <a:extLst>
              <a:ext uri="{FF2B5EF4-FFF2-40B4-BE49-F238E27FC236}">
                <a16:creationId xmlns:a16="http://schemas.microsoft.com/office/drawing/2014/main" id="{45AB7AD3-162B-4E85-918B-817311C3F45E}"/>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7CD5E1-C8D1-4B4A-9BF4-3797B563ED41}"/>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73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8F44-D104-FD4B-93CC-37C78850E9D2}"/>
              </a:ext>
            </a:extLst>
          </p:cNvPr>
          <p:cNvSpPr>
            <a:spLocks noGrp="1"/>
          </p:cNvSpPr>
          <p:nvPr>
            <p:ph type="title"/>
          </p:nvPr>
        </p:nvSpPr>
        <p:spPr>
          <a:xfrm>
            <a:off x="839788" y="457200"/>
            <a:ext cx="3932237" cy="1600200"/>
          </a:xfrm>
        </p:spPr>
        <p:txBody>
          <a:bodyPr anchor="b"/>
          <a:lstStyle>
            <a:lvl1pPr>
              <a:defRPr lang="en-US" dirty="0"/>
            </a:lvl1pPr>
          </a:lstStyle>
          <a:p>
            <a:endParaRPr lang="en-US" dirty="0"/>
          </a:p>
        </p:txBody>
      </p:sp>
      <p:sp>
        <p:nvSpPr>
          <p:cNvPr id="3" name="Picture Placeholder 2">
            <a:extLst>
              <a:ext uri="{FF2B5EF4-FFF2-40B4-BE49-F238E27FC236}">
                <a16:creationId xmlns:a16="http://schemas.microsoft.com/office/drawing/2014/main" id="{35FBF0A1-7FF2-804E-A07A-7A31BB80574C}"/>
              </a:ext>
            </a:extLst>
          </p:cNvPr>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3733978-26CE-8F49-BC47-C48CBB2BF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6" name="Picture 5">
            <a:extLst>
              <a:ext uri="{FF2B5EF4-FFF2-40B4-BE49-F238E27FC236}">
                <a16:creationId xmlns:a16="http://schemas.microsoft.com/office/drawing/2014/main" id="{B0D51C68-C574-47C3-BC6F-B4DE13412B34}"/>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7" name="Rectangle 6">
            <a:extLst>
              <a:ext uri="{FF2B5EF4-FFF2-40B4-BE49-F238E27FC236}">
                <a16:creationId xmlns:a16="http://schemas.microsoft.com/office/drawing/2014/main" id="{9DBC05B8-5228-4929-B166-21EE8FF53518}"/>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BF01DA-64FB-492C-B604-5830EFB5E849}"/>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234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5087-8891-BF4A-B101-B08C4710388E}"/>
              </a:ext>
            </a:extLst>
          </p:cNvPr>
          <p:cNvSpPr>
            <a:spLocks noGrp="1"/>
          </p:cNvSpPr>
          <p:nvPr>
            <p:ph type="title"/>
          </p:nvPr>
        </p:nvSpPr>
        <p:spPr/>
        <p:txBody>
          <a:bodyPr/>
          <a:lstStyle>
            <a:lvl1pPr>
              <a:defRPr lang="en-US" dirty="0"/>
            </a:lvl1pPr>
          </a:lstStyle>
          <a:p>
            <a:endParaRPr lang="en-US" dirty="0"/>
          </a:p>
        </p:txBody>
      </p:sp>
      <p:sp>
        <p:nvSpPr>
          <p:cNvPr id="3" name="Vertical Text Placeholder 2">
            <a:extLst>
              <a:ext uri="{FF2B5EF4-FFF2-40B4-BE49-F238E27FC236}">
                <a16:creationId xmlns:a16="http://schemas.microsoft.com/office/drawing/2014/main" id="{0766A3D9-6DB7-2443-9178-A513612A9A86}"/>
              </a:ext>
            </a:extLst>
          </p:cNvPr>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FD83865-CBB8-46F0-A53F-54AE080D0ECC}"/>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6" name="Rectangle 5">
            <a:extLst>
              <a:ext uri="{FF2B5EF4-FFF2-40B4-BE49-F238E27FC236}">
                <a16:creationId xmlns:a16="http://schemas.microsoft.com/office/drawing/2014/main" id="{EAA32884-FC7F-441E-889B-8F267C368532}"/>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9503F0-AD22-4FCD-8700-1B0E7F7D9A65}"/>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122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5F0-3C32-2F49-8F62-C617BDDE1F72}"/>
              </a:ext>
            </a:extLst>
          </p:cNvPr>
          <p:cNvSpPr>
            <a:spLocks noGrp="1"/>
          </p:cNvSpPr>
          <p:nvPr>
            <p:ph type="title" orient="vert"/>
          </p:nvPr>
        </p:nvSpPr>
        <p:spPr>
          <a:xfrm>
            <a:off x="8724900" y="365125"/>
            <a:ext cx="2628900" cy="5811838"/>
          </a:xfrm>
        </p:spPr>
        <p:txBody>
          <a:bodyPr vert="eaVert"/>
          <a:lstStyle>
            <a:lvl1pPr>
              <a:defRPr lang="en-US" dirty="0"/>
            </a:lvl1pPr>
          </a:lstStyle>
          <a:p>
            <a:endParaRPr lang="en-US" dirty="0"/>
          </a:p>
        </p:txBody>
      </p:sp>
      <p:sp>
        <p:nvSpPr>
          <p:cNvPr id="3" name="Vertical Text Placeholder 2">
            <a:extLst>
              <a:ext uri="{FF2B5EF4-FFF2-40B4-BE49-F238E27FC236}">
                <a16:creationId xmlns:a16="http://schemas.microsoft.com/office/drawing/2014/main" id="{50034EC5-5D8D-F241-80F6-93A8BF2686C2}"/>
              </a:ext>
            </a:extLst>
          </p:cNvPr>
          <p:cNvSpPr>
            <a:spLocks noGrp="1"/>
          </p:cNvSpPr>
          <p:nvPr>
            <p:ph type="body" orient="vert" idx="1"/>
          </p:nvPr>
        </p:nvSpPr>
        <p:spPr>
          <a:xfrm>
            <a:off x="838200" y="365125"/>
            <a:ext cx="7734300" cy="5811838"/>
          </a:xfrm>
        </p:spPr>
        <p:txBody>
          <a:bodyPr vert="eaVert">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18F7A867-22D7-4C3A-9B2A-66688672DA5C}"/>
              </a:ext>
            </a:extLst>
          </p:cNvPr>
          <p:cNvPicPr>
            <a:picLocks noChangeAspect="1"/>
          </p:cNvPicPr>
          <p:nvPr userDrawn="1"/>
        </p:nvPicPr>
        <p:blipFill>
          <a:blip r:embed="rId2"/>
          <a:stretch>
            <a:fillRect/>
          </a:stretch>
        </p:blipFill>
        <p:spPr>
          <a:xfrm>
            <a:off x="0" y="6400800"/>
            <a:ext cx="12192000" cy="457200"/>
          </a:xfrm>
          <a:prstGeom prst="rect">
            <a:avLst/>
          </a:prstGeom>
        </p:spPr>
      </p:pic>
      <p:sp>
        <p:nvSpPr>
          <p:cNvPr id="6" name="Rectangle 5">
            <a:extLst>
              <a:ext uri="{FF2B5EF4-FFF2-40B4-BE49-F238E27FC236}">
                <a16:creationId xmlns:a16="http://schemas.microsoft.com/office/drawing/2014/main" id="{B7C221C1-8FE6-4566-AA91-ACD3FE39A83A}"/>
              </a:ext>
            </a:extLst>
          </p:cNvPr>
          <p:cNvSpPr/>
          <p:nvPr userDrawn="1"/>
        </p:nvSpPr>
        <p:spPr>
          <a:xfrm>
            <a:off x="0" y="6428732"/>
            <a:ext cx="2227811" cy="42926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87DB6B-5F5F-486A-96DB-9A58E382675A}"/>
              </a:ext>
            </a:extLst>
          </p:cNvPr>
          <p:cNvSpPr/>
          <p:nvPr userDrawn="1"/>
        </p:nvSpPr>
        <p:spPr>
          <a:xfrm>
            <a:off x="9900458" y="6458989"/>
            <a:ext cx="2291542"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43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FEC8-4540-4B56-9B88-D5794A887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C3494C-DC7E-4E53-A34A-9B04A0B4A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09C929-E4CD-4B14-920A-BF279E5114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5BB82D-6589-4B97-B289-D66818226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A12431-B07C-4173-A939-90175952D7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46F5AD-A0F3-4290-A541-9553096656B9}"/>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8" name="Footer Placeholder 7">
            <a:extLst>
              <a:ext uri="{FF2B5EF4-FFF2-40B4-BE49-F238E27FC236}">
                <a16:creationId xmlns:a16="http://schemas.microsoft.com/office/drawing/2014/main" id="{7E7F597C-8E2C-4B71-922A-343CD1EB07F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3FFFF7-F25D-4FEC-A251-554BE504EC1A}"/>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499171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WC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710D94-478A-E54A-A1AA-82DBC00351E4}"/>
              </a:ext>
            </a:extLst>
          </p:cNvPr>
          <p:cNvSpPr/>
          <p:nvPr/>
        </p:nvSpPr>
        <p:spPr>
          <a:xfrm>
            <a:off x="0" y="0"/>
            <a:ext cx="12192000" cy="6858000"/>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703C785-7E0D-D446-9C52-7599CF196CEE}"/>
              </a:ext>
            </a:extLst>
          </p:cNvPr>
          <p:cNvSpPr>
            <a:spLocks noGrp="1"/>
          </p:cNvSpPr>
          <p:nvPr>
            <p:ph type="ctrTitle"/>
          </p:nvPr>
        </p:nvSpPr>
        <p:spPr>
          <a:xfrm>
            <a:off x="629243" y="1066007"/>
            <a:ext cx="6859509" cy="2387600"/>
          </a:xfrm>
        </p:spPr>
        <p:txBody>
          <a:bodyPr anchor="b"/>
          <a:lstStyle>
            <a:lvl1pPr algn="l">
              <a:defRPr sz="6000" spc="-150">
                <a:solidFill>
                  <a:schemeClr val="bg1"/>
                </a:solidFill>
              </a:defRPr>
            </a:lvl1pPr>
          </a:lstStyle>
          <a:p>
            <a:endParaRPr lang="en-US" dirty="0"/>
          </a:p>
        </p:txBody>
      </p:sp>
      <p:sp>
        <p:nvSpPr>
          <p:cNvPr id="13" name="Subtitle 2">
            <a:extLst>
              <a:ext uri="{FF2B5EF4-FFF2-40B4-BE49-F238E27FC236}">
                <a16:creationId xmlns:a16="http://schemas.microsoft.com/office/drawing/2014/main" id="{E204451E-BA7F-9647-8419-2BF6F3AF9B60}"/>
              </a:ext>
            </a:extLst>
          </p:cNvPr>
          <p:cNvSpPr>
            <a:spLocks noGrp="1"/>
          </p:cNvSpPr>
          <p:nvPr>
            <p:ph type="subTitle" idx="1"/>
          </p:nvPr>
        </p:nvSpPr>
        <p:spPr>
          <a:xfrm>
            <a:off x="629243" y="3590132"/>
            <a:ext cx="6859509" cy="1655762"/>
          </a:xfrm>
        </p:spPr>
        <p:txBody>
          <a:bodyPr/>
          <a:lstStyle>
            <a:lvl1pPr marL="0" indent="0" algn="l">
              <a:buNone/>
              <a:defRPr sz="2400">
                <a:solidFill>
                  <a:srgbClr val="F1BE4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4" name="Picture 3">
            <a:extLst>
              <a:ext uri="{FF2B5EF4-FFF2-40B4-BE49-F238E27FC236}">
                <a16:creationId xmlns:a16="http://schemas.microsoft.com/office/drawing/2014/main" id="{E5F4BEA3-3084-1142-9E00-69895D20365C}"/>
              </a:ext>
            </a:extLst>
          </p:cNvPr>
          <p:cNvPicPr>
            <a:picLocks noChangeAspect="1"/>
          </p:cNvPicPr>
          <p:nvPr userDrawn="1"/>
        </p:nvPicPr>
        <p:blipFill>
          <a:blip r:embed="rId2"/>
          <a:srcRect/>
          <a:stretch/>
        </p:blipFill>
        <p:spPr>
          <a:xfrm>
            <a:off x="0" y="6400800"/>
            <a:ext cx="12192000" cy="457200"/>
          </a:xfrm>
          <a:prstGeom prst="rect">
            <a:avLst/>
          </a:prstGeom>
        </p:spPr>
      </p:pic>
    </p:spTree>
    <p:extLst>
      <p:ext uri="{BB962C8B-B14F-4D97-AF65-F5344CB8AC3E}">
        <p14:creationId xmlns:p14="http://schemas.microsoft.com/office/powerpoint/2010/main" val="3100332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904C-ED73-8849-B236-602E14CFDE76}"/>
              </a:ext>
            </a:extLst>
          </p:cNvPr>
          <p:cNvSpPr>
            <a:spLocks noGrp="1"/>
          </p:cNvSpPr>
          <p:nvPr>
            <p:ph type="title"/>
          </p:nvPr>
        </p:nvSpPr>
        <p:spPr/>
        <p:txBody>
          <a:bodyPr/>
          <a:lstStyle>
            <a:lvl1pPr>
              <a:defRPr lang="en-US" dirty="0"/>
            </a:lvl1pPr>
          </a:lstStyle>
          <a:p>
            <a:endParaRPr lang="en-US" dirty="0"/>
          </a:p>
        </p:txBody>
      </p:sp>
      <p:sp>
        <p:nvSpPr>
          <p:cNvPr id="3" name="Content Placeholder 2">
            <a:extLst>
              <a:ext uri="{FF2B5EF4-FFF2-40B4-BE49-F238E27FC236}">
                <a16:creationId xmlns:a16="http://schemas.microsoft.com/office/drawing/2014/main" id="{21A160AD-BDDD-2841-9A78-9D654C875C49}"/>
              </a:ext>
            </a:extLst>
          </p:cNvPr>
          <p:cNvSpPr>
            <a:spLocks noGrp="1"/>
          </p:cNvSpPr>
          <p:nvPr>
            <p:ph idx="1" hasCustomPrompt="1"/>
          </p:nvPr>
        </p:nvSpPr>
        <p:spPr>
          <a:xfrm>
            <a:off x="838200" y="1723002"/>
            <a:ext cx="10515600" cy="4435973"/>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54FDCE2-244E-2A4D-9A04-4CFC228FB235}"/>
              </a:ext>
            </a:extLst>
          </p:cNvPr>
          <p:cNvPicPr>
            <a:picLocks noChangeAspect="1"/>
          </p:cNvPicPr>
          <p:nvPr/>
        </p:nvPicPr>
        <p:blipFill>
          <a:blip r:embed="rId2"/>
          <a:stretch>
            <a:fillRect/>
          </a:stretch>
        </p:blipFill>
        <p:spPr>
          <a:xfrm>
            <a:off x="0" y="6400800"/>
            <a:ext cx="12192000" cy="457200"/>
          </a:xfrm>
          <a:prstGeom prst="rect">
            <a:avLst/>
          </a:prstGeom>
        </p:spPr>
      </p:pic>
      <p:sp>
        <p:nvSpPr>
          <p:cNvPr id="5" name="Rectangle 4">
            <a:extLst>
              <a:ext uri="{FF2B5EF4-FFF2-40B4-BE49-F238E27FC236}">
                <a16:creationId xmlns:a16="http://schemas.microsoft.com/office/drawing/2014/main" id="{54D31E3E-658C-4AD9-96D0-390F031C3EC2}"/>
              </a:ext>
            </a:extLst>
          </p:cNvPr>
          <p:cNvSpPr/>
          <p:nvPr userDrawn="1"/>
        </p:nvSpPr>
        <p:spPr>
          <a:xfrm>
            <a:off x="0" y="6458989"/>
            <a:ext cx="2227811"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5460EF-A584-4C87-A234-63940C71DE11}"/>
              </a:ext>
            </a:extLst>
          </p:cNvPr>
          <p:cNvSpPr/>
          <p:nvPr userDrawn="1"/>
        </p:nvSpPr>
        <p:spPr>
          <a:xfrm>
            <a:off x="9964189" y="6458989"/>
            <a:ext cx="2227811" cy="39901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EB61C66B-5BD7-451F-A7A8-7CD05325ED3D}"/>
              </a:ext>
            </a:extLst>
          </p:cNvPr>
          <p:cNvSpPr>
            <a:spLocks noGrp="1"/>
          </p:cNvSpPr>
          <p:nvPr>
            <p:ph type="body" sz="quarter" idx="10"/>
          </p:nvPr>
        </p:nvSpPr>
        <p:spPr>
          <a:xfrm>
            <a:off x="838200" y="1239838"/>
            <a:ext cx="10515600" cy="482600"/>
          </a:xfrm>
        </p:spPr>
        <p:txBody>
          <a:bodyPr/>
          <a:lstStyle>
            <a:lvl1pPr marL="0" indent="0">
              <a:buNone/>
              <a:defRPr b="1"/>
            </a:lvl1pPr>
          </a:lstStyle>
          <a:p>
            <a:pPr lvl="0"/>
            <a:r>
              <a:rPr lang="en-US" dirty="0"/>
              <a:t>Click to edit Master text styles</a:t>
            </a:r>
          </a:p>
        </p:txBody>
      </p:sp>
    </p:spTree>
    <p:extLst>
      <p:ext uri="{BB962C8B-B14F-4D97-AF65-F5344CB8AC3E}">
        <p14:creationId xmlns:p14="http://schemas.microsoft.com/office/powerpoint/2010/main" val="124836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8239-0C23-4126-92CB-5B46EBB1F0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CD06B8-9F20-4609-BF73-AF97300546D7}"/>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4" name="Footer Placeholder 3">
            <a:extLst>
              <a:ext uri="{FF2B5EF4-FFF2-40B4-BE49-F238E27FC236}">
                <a16:creationId xmlns:a16="http://schemas.microsoft.com/office/drawing/2014/main" id="{05B17418-353D-4A1A-BE77-FD533B9DD8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D932E9-463D-4789-9011-2AEF0140B86F}"/>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280070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B872A-02A7-4203-942B-C46ABD44EB78}"/>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3" name="Footer Placeholder 2">
            <a:extLst>
              <a:ext uri="{FF2B5EF4-FFF2-40B4-BE49-F238E27FC236}">
                <a16:creationId xmlns:a16="http://schemas.microsoft.com/office/drawing/2014/main" id="{6AB86F0F-97AC-41C3-899B-6176BFA1DD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8B3BCC-A8D9-413F-B0E6-9A877F05D2C2}"/>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97215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34F-914D-4741-9376-8431E0ECD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B212F-0535-47DB-BB90-E766882EA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81FA-2F30-46C4-AB0C-1D6E89B60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629001-A458-42DE-A61D-6C35100242AF}"/>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6" name="Footer Placeholder 5">
            <a:extLst>
              <a:ext uri="{FF2B5EF4-FFF2-40B4-BE49-F238E27FC236}">
                <a16:creationId xmlns:a16="http://schemas.microsoft.com/office/drawing/2014/main" id="{DABA83CB-3928-4507-9702-44AEAFB242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27F0B5-10FF-4500-BF4B-4E990FDB1245}"/>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242698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1F2D-A39B-4A6C-9BA6-EB9E07BF9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5C044A-E528-4843-892B-9C3CCE9AE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B22DB03-2E4A-44F7-9151-202D27ACF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DD3BC-7FF1-493B-8B26-EF8D2E027E04}"/>
              </a:ext>
            </a:extLst>
          </p:cNvPr>
          <p:cNvSpPr>
            <a:spLocks noGrp="1"/>
          </p:cNvSpPr>
          <p:nvPr>
            <p:ph type="dt" sz="half" idx="10"/>
          </p:nvPr>
        </p:nvSpPr>
        <p:spPr/>
        <p:txBody>
          <a:bodyPr/>
          <a:lstStyle/>
          <a:p>
            <a:fld id="{35DB905C-2477-48A0-8566-B6E3C1649CE0}" type="datetimeFigureOut">
              <a:rPr lang="en-US" smtClean="0"/>
              <a:t>3/14/2022</a:t>
            </a:fld>
            <a:endParaRPr lang="en-US" dirty="0"/>
          </a:p>
        </p:txBody>
      </p:sp>
      <p:sp>
        <p:nvSpPr>
          <p:cNvPr id="6" name="Footer Placeholder 5">
            <a:extLst>
              <a:ext uri="{FF2B5EF4-FFF2-40B4-BE49-F238E27FC236}">
                <a16:creationId xmlns:a16="http://schemas.microsoft.com/office/drawing/2014/main" id="{0E466B0D-3180-4DBA-9D7C-FB65F8E9A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778ACB-D673-4BE4-AC2C-060B5361395E}"/>
              </a:ext>
            </a:extLst>
          </p:cNvPr>
          <p:cNvSpPr>
            <a:spLocks noGrp="1"/>
          </p:cNvSpPr>
          <p:nvPr>
            <p:ph type="sldNum" sz="quarter" idx="12"/>
          </p:nvPr>
        </p:nvSpPr>
        <p:spPr/>
        <p:txBody>
          <a:bodyPr/>
          <a:lstStyle/>
          <a:p>
            <a:fld id="{CF14EBC5-F0AF-4BA3-B832-F2C4F6BD99C2}" type="slidenum">
              <a:rPr lang="en-US" smtClean="0"/>
              <a:t>‹#›</a:t>
            </a:fld>
            <a:endParaRPr lang="en-US" dirty="0"/>
          </a:p>
        </p:txBody>
      </p:sp>
    </p:spTree>
    <p:extLst>
      <p:ext uri="{BB962C8B-B14F-4D97-AF65-F5344CB8AC3E}">
        <p14:creationId xmlns:p14="http://schemas.microsoft.com/office/powerpoint/2010/main" val="182510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6.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378538-DFF8-4D04-AD0D-0771725AA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D3E365-513D-4E09-8D49-3D4840E81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540BA-BA0F-45EB-9AC1-4DB70D8DD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B905C-2477-48A0-8566-B6E3C1649CE0}" type="datetimeFigureOut">
              <a:rPr lang="en-US" smtClean="0"/>
              <a:t>3/14/2022</a:t>
            </a:fld>
            <a:endParaRPr lang="en-US" dirty="0"/>
          </a:p>
        </p:txBody>
      </p:sp>
      <p:sp>
        <p:nvSpPr>
          <p:cNvPr id="5" name="Footer Placeholder 4">
            <a:extLst>
              <a:ext uri="{FF2B5EF4-FFF2-40B4-BE49-F238E27FC236}">
                <a16:creationId xmlns:a16="http://schemas.microsoft.com/office/drawing/2014/main" id="{37C8FFB9-06B2-4DE4-80F0-9F75571BA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F9EC4E-2512-4097-AB64-5B2DB73A3D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4EBC5-F0AF-4BA3-B832-F2C4F6BD99C2}" type="slidenum">
              <a:rPr lang="en-US" smtClean="0"/>
              <a:t>‹#›</a:t>
            </a:fld>
            <a:endParaRPr lang="en-US" dirty="0"/>
          </a:p>
        </p:txBody>
      </p:sp>
    </p:spTree>
    <p:extLst>
      <p:ext uri="{BB962C8B-B14F-4D97-AF65-F5344CB8AC3E}">
        <p14:creationId xmlns:p14="http://schemas.microsoft.com/office/powerpoint/2010/main" val="3330970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600D2-6859-402E-85FB-530F24067116}" type="datetimeFigureOut">
              <a:rPr lang="en-US" smtClean="0"/>
              <a:t>3/14/2022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5AAD4-862B-44B0-B6C9-C0856C2E6B3F}" type="slidenum">
              <a:rPr lang="en-US" smtClean="0"/>
              <a:t>‹#›</a:t>
            </a:fld>
            <a:endParaRPr lang="en-US"/>
          </a:p>
        </p:txBody>
      </p:sp>
      <p:sp>
        <p:nvSpPr>
          <p:cNvPr id="8" name="Rectangle 7"/>
          <p:cNvSpPr/>
          <p:nvPr userDrawn="1"/>
        </p:nvSpPr>
        <p:spPr>
          <a:xfrm>
            <a:off x="-101600" y="-152400"/>
            <a:ext cx="124968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000"/>
            <a:ext cx="12192000" cy="3657600"/>
          </a:xfrm>
          <a:prstGeom prst="rect">
            <a:avLst/>
          </a:prstGeom>
        </p:spPr>
      </p:pic>
    </p:spTree>
    <p:extLst>
      <p:ext uri="{BB962C8B-B14F-4D97-AF65-F5344CB8AC3E}">
        <p14:creationId xmlns:p14="http://schemas.microsoft.com/office/powerpoint/2010/main" val="428312134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Text Box 11"/>
          <p:cNvSpPr txBox="1">
            <a:spLocks noChangeArrowheads="1"/>
          </p:cNvSpPr>
          <p:nvPr/>
        </p:nvSpPr>
        <p:spPr bwMode="auto">
          <a:xfrm>
            <a:off x="283634"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11" name="Rectangle 8"/>
          <p:cNvSpPr>
            <a:spLocks noChangeArrowheads="1"/>
          </p:cNvSpPr>
          <p:nvPr userDrawn="1"/>
        </p:nvSpPr>
        <p:spPr bwMode="auto">
          <a:xfrm>
            <a:off x="0" y="6348432"/>
            <a:ext cx="12192000" cy="509569"/>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pic>
        <p:nvPicPr>
          <p:cNvPr id="13" name="Picture 12" descr="ISU LEFT white.eps"/>
          <p:cNvPicPr>
            <a:picLocks noChangeAspect="1"/>
          </p:cNvPicPr>
          <p:nvPr userDrawn="1"/>
        </p:nvPicPr>
        <p:blipFill>
          <a:blip r:embed="rId5"/>
          <a:srcRect b="38235"/>
          <a:stretch>
            <a:fillRect/>
          </a:stretch>
        </p:blipFill>
        <p:spPr bwMode="auto">
          <a:xfrm>
            <a:off x="508000" y="6503216"/>
            <a:ext cx="3195320" cy="197359"/>
          </a:xfrm>
          <a:prstGeom prst="rect">
            <a:avLst/>
          </a:prstGeom>
          <a:noFill/>
          <a:ln w="9525">
            <a:noFill/>
            <a:miter lim="800000"/>
            <a:headEnd/>
            <a:tailEnd/>
          </a:ln>
        </p:spPr>
      </p:pic>
      <p:sp>
        <p:nvSpPr>
          <p:cNvPr id="15" name="Text Placeholder 4"/>
          <p:cNvSpPr txBox="1">
            <a:spLocks/>
          </p:cNvSpPr>
          <p:nvPr userDrawn="1"/>
        </p:nvSpPr>
        <p:spPr>
          <a:xfrm>
            <a:off x="5551607" y="6470650"/>
            <a:ext cx="5588000"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200" kern="0" dirty="0">
                <a:latin typeface="Univers 75 Black" charset="0"/>
                <a:ea typeface="Univers 75 Black" charset="0"/>
                <a:cs typeface="Univers 75 Black" charset="0"/>
              </a:rPr>
              <a:t>Office of the Ombuds</a:t>
            </a:r>
          </a:p>
        </p:txBody>
      </p:sp>
      <p:cxnSp>
        <p:nvCxnSpPr>
          <p:cNvPr id="16" name="Straight Connector 15"/>
          <p:cNvCxnSpPr/>
          <p:nvPr userDrawn="1"/>
        </p:nvCxnSpPr>
        <p:spPr bwMode="auto">
          <a:xfrm>
            <a:off x="11277600" y="6531769"/>
            <a:ext cx="0" cy="152400"/>
          </a:xfrm>
          <a:prstGeom prst="line">
            <a:avLst/>
          </a:prstGeom>
          <a:solidFill>
            <a:schemeClr val="accent1"/>
          </a:solidFill>
          <a:ln w="9525" cap="flat" cmpd="sng" algn="ctr">
            <a:solidFill>
              <a:srgbClr val="F1BE48"/>
            </a:solidFill>
            <a:prstDash val="solid"/>
            <a:round/>
            <a:headEnd type="none" w="med" len="med"/>
            <a:tailEnd type="none" w="med" len="med"/>
          </a:ln>
          <a:effectLst/>
        </p:spPr>
      </p:cxnSp>
      <p:sp>
        <p:nvSpPr>
          <p:cNvPr id="17" name="Slide Number Placeholder 5"/>
          <p:cNvSpPr txBox="1">
            <a:spLocks/>
          </p:cNvSpPr>
          <p:nvPr userDrawn="1"/>
        </p:nvSpPr>
        <p:spPr>
          <a:xfrm>
            <a:off x="11379200" y="6470651"/>
            <a:ext cx="711200" cy="274637"/>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algn="l"/>
            <a:fld id="{60FAC648-EA3A-9C41-B47D-FEC33027B8CE}" type="slidenum">
              <a:rPr lang="en-US" sz="1200" smtClean="0">
                <a:solidFill>
                  <a:schemeClr val="bg1"/>
                </a:solidFill>
              </a:rPr>
              <a:pPr algn="l"/>
              <a:t>‹#›</a:t>
            </a:fld>
            <a:endParaRPr lang="en-US" sz="1200" dirty="0">
              <a:solidFill>
                <a:schemeClr val="bg1"/>
              </a:solidFill>
            </a:endParaRPr>
          </a:p>
        </p:txBody>
      </p:sp>
    </p:spTree>
    <p:extLst>
      <p:ext uri="{BB962C8B-B14F-4D97-AF65-F5344CB8AC3E}">
        <p14:creationId xmlns:p14="http://schemas.microsoft.com/office/powerpoint/2010/main" val="34322395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12192000" cy="76200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1034" name="Picture 10" descr="ISU_Nameplate_Rev.gif                                          000002AFBIZ2                           000000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6248401"/>
            <a:ext cx="4470400" cy="454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09600" y="1524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524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83634" y="34893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p>
        </p:txBody>
      </p:sp>
      <p:sp>
        <p:nvSpPr>
          <p:cNvPr id="1036" name="Text Box 12"/>
          <p:cNvSpPr txBox="1">
            <a:spLocks noChangeArrowheads="1"/>
          </p:cNvSpPr>
          <p:nvPr/>
        </p:nvSpPr>
        <p:spPr bwMode="auto">
          <a:xfrm>
            <a:off x="9240424" y="6324600"/>
            <a:ext cx="25642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600" dirty="0">
                <a:solidFill>
                  <a:schemeClr val="bg1"/>
                </a:solidFill>
                <a:latin typeface="Univers 65 Bold" charset="0"/>
              </a:rPr>
              <a:t>University Human Resources</a:t>
            </a:r>
          </a:p>
        </p:txBody>
      </p:sp>
    </p:spTree>
    <p:extLst>
      <p:ext uri="{BB962C8B-B14F-4D97-AF65-F5344CB8AC3E}">
        <p14:creationId xmlns:p14="http://schemas.microsoft.com/office/powerpoint/2010/main" val="31329295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rtl="0" eaLnBrk="1" fontAlgn="base" hangingPunct="1">
        <a:spcBef>
          <a:spcPct val="0"/>
        </a:spcBef>
        <a:spcAft>
          <a:spcPct val="0"/>
        </a:spcAft>
        <a:defRPr sz="3500">
          <a:solidFill>
            <a:srgbClr val="CE1126"/>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a:buChar char="•"/>
        <a:defRPr sz="2600">
          <a:solidFill>
            <a:srgbClr val="7A6E67"/>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2pPr>
      <a:lvl3pPr marL="11430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3pPr>
      <a:lvl4pPr marL="16002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4pPr>
      <a:lvl5pPr marL="20574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5pPr>
      <a:lvl6pPr marL="25146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6pPr>
      <a:lvl7pPr marL="29718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7pPr>
      <a:lvl8pPr marL="34290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8pPr>
      <a:lvl9pPr marL="38862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12192000" cy="76200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1034" name="Picture 10" descr="ISU_Nameplate_Rev.gif                                          000002AFBIZ2                           000000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6248401"/>
            <a:ext cx="4470400" cy="454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09600" y="1524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117600" y="1066800"/>
            <a:ext cx="1016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83634" y="34893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p>
        </p:txBody>
      </p:sp>
      <p:sp>
        <p:nvSpPr>
          <p:cNvPr id="1036" name="Text Box 12"/>
          <p:cNvSpPr txBox="1">
            <a:spLocks noChangeArrowheads="1"/>
          </p:cNvSpPr>
          <p:nvPr/>
        </p:nvSpPr>
        <p:spPr bwMode="auto">
          <a:xfrm>
            <a:off x="9203875" y="6324600"/>
            <a:ext cx="26007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600" dirty="0">
                <a:solidFill>
                  <a:schemeClr val="bg1"/>
                </a:solidFill>
                <a:latin typeface="Gill Sans MT" panose="020B0502020104020203" pitchFamily="34" charset="0"/>
              </a:rPr>
              <a:t>University Human Resources</a:t>
            </a:r>
          </a:p>
        </p:txBody>
      </p:sp>
    </p:spTree>
    <p:extLst>
      <p:ext uri="{BB962C8B-B14F-4D97-AF65-F5344CB8AC3E}">
        <p14:creationId xmlns:p14="http://schemas.microsoft.com/office/powerpoint/2010/main" val="271913297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rtl="0" eaLnBrk="1" fontAlgn="base" hangingPunct="1">
        <a:spcBef>
          <a:spcPct val="0"/>
        </a:spcBef>
        <a:spcAft>
          <a:spcPct val="0"/>
        </a:spcAft>
        <a:defRPr sz="3500">
          <a:solidFill>
            <a:srgbClr val="CE1126"/>
          </a:solidFill>
          <a:latin typeface="Gill Sans MT" panose="020B0502020104020203" pitchFamily="34" charset="0"/>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a:buChar char="•"/>
        <a:defRPr sz="2600">
          <a:solidFill>
            <a:srgbClr val="7A6E67"/>
          </a:solidFill>
          <a:latin typeface="Gill Sans MT" panose="020B0502020104020203" pitchFamily="34" charset="0"/>
          <a:ea typeface="+mn-ea"/>
          <a:cs typeface="+mn-cs"/>
        </a:defRPr>
      </a:lvl1pPr>
      <a:lvl2pPr marL="742950" indent="-285750" algn="l" rtl="0" eaLnBrk="1" fontAlgn="base" hangingPunct="1">
        <a:spcBef>
          <a:spcPct val="20000"/>
        </a:spcBef>
        <a:spcAft>
          <a:spcPct val="0"/>
        </a:spcAft>
        <a:buClr>
          <a:srgbClr val="CE1126"/>
        </a:buClr>
        <a:buSzPct val="80000"/>
        <a:buFont typeface="Times"/>
        <a:buChar char="•"/>
        <a:defRPr sz="2600">
          <a:solidFill>
            <a:srgbClr val="7A6E67"/>
          </a:solidFill>
          <a:latin typeface="Gill Sans MT" panose="020B0502020104020203" pitchFamily="34" charset="0"/>
        </a:defRPr>
      </a:lvl2pPr>
      <a:lvl3pPr marL="11430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Gill Sans MT" panose="020B0502020104020203" pitchFamily="34" charset="0"/>
        </a:defRPr>
      </a:lvl3pPr>
      <a:lvl4pPr marL="16002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Gill Sans MT" panose="020B0502020104020203" pitchFamily="34" charset="0"/>
        </a:defRPr>
      </a:lvl4pPr>
      <a:lvl5pPr marL="20574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Gill Sans MT" panose="020B0502020104020203" pitchFamily="34" charset="0"/>
        </a:defRPr>
      </a:lvl5pPr>
      <a:lvl6pPr marL="25146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6pPr>
      <a:lvl7pPr marL="29718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7pPr>
      <a:lvl8pPr marL="34290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8pPr>
      <a:lvl9pPr marL="3886200" indent="-228600" algn="l" rtl="0" eaLnBrk="1" fontAlgn="base" hangingPunct="1">
        <a:spcBef>
          <a:spcPct val="20000"/>
        </a:spcBef>
        <a:spcAft>
          <a:spcPct val="0"/>
        </a:spcAft>
        <a:buClr>
          <a:srgbClr val="CE1126"/>
        </a:buClr>
        <a:buSzPct val="80000"/>
        <a:buFont typeface="Times"/>
        <a:buChar char="•"/>
        <a:defRPr sz="2600">
          <a:solidFill>
            <a:srgbClr val="7A6E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1B7CCB-C550-4F45-836B-7E6D52746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EFDD0BA4-73F1-7240-8735-AEEE9E8F7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6919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914400" rtl="0" eaLnBrk="1" latinLnBrk="0" hangingPunct="1">
        <a:lnSpc>
          <a:spcPct val="90000"/>
        </a:lnSpc>
        <a:spcBef>
          <a:spcPct val="0"/>
        </a:spcBef>
        <a:buNone/>
        <a:defRPr sz="4400" b="1" i="0" kern="1200" spc="0">
          <a:solidFill>
            <a:srgbClr val="C8102E"/>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orklife.hr.iastate.edu/workflex"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hyperlink" Target="mailto:HR_Delivery@iastate.ed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tags" Target="../tags/tag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hyperlink" Target="https://iastate.webex.com/meet/dswalker" TargetMode="External"/><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hyperlink" Target="mailto:workcyte_feedback@iastate.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879823A-4369-4865-88EF-581474CD1B7D}"/>
              </a:ext>
            </a:extLst>
          </p:cNvPr>
          <p:cNvSpPr txBox="1"/>
          <p:nvPr/>
        </p:nvSpPr>
        <p:spPr>
          <a:xfrm>
            <a:off x="408459" y="1702361"/>
            <a:ext cx="9993085" cy="1631216"/>
          </a:xfrm>
          <a:prstGeom prst="rect">
            <a:avLst/>
          </a:prstGeom>
          <a:noFill/>
        </p:spPr>
        <p:txBody>
          <a:bodyPr wrap="square" lIns="91440" tIns="45720" rIns="91440" bIns="45720" rtlCol="0" anchor="t">
            <a:spAutoFit/>
          </a:bodyPr>
          <a:lstStyle/>
          <a:p>
            <a:r>
              <a:rPr lang="en-US" sz="3600" b="1" dirty="0">
                <a:solidFill>
                  <a:srgbClr val="C8102E"/>
                </a:solidFill>
                <a:latin typeface="Arial" panose="020B0604020202020204" pitchFamily="34" charset="0"/>
                <a:cs typeface="Arial" panose="020B0604020202020204" pitchFamily="34" charset="0"/>
              </a:rPr>
              <a:t>General Council Meeting</a:t>
            </a:r>
          </a:p>
          <a:p>
            <a:r>
              <a:rPr lang="en-US" sz="3600" dirty="0">
                <a:latin typeface="Arial"/>
                <a:cs typeface="Arial"/>
              </a:rPr>
              <a:t>January 6, 2022  2:10 – 4:00 p.m.</a:t>
            </a:r>
          </a:p>
          <a:p>
            <a:r>
              <a:rPr lang="en-US" sz="2800" dirty="0">
                <a:latin typeface="Arial"/>
                <a:cs typeface="Arial"/>
              </a:rPr>
              <a:t>Online via Webex</a:t>
            </a:r>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4D3384E-1F6B-4C9C-988B-2F2BC9CE63AD}"/>
              </a:ext>
            </a:extLst>
          </p:cNvPr>
          <p:cNvSpPr txBox="1"/>
          <p:nvPr/>
        </p:nvSpPr>
        <p:spPr>
          <a:xfrm>
            <a:off x="408459" y="3509984"/>
            <a:ext cx="11375086" cy="3213072"/>
          </a:xfrm>
          <a:prstGeom prst="rect">
            <a:avLst/>
          </a:prstGeom>
          <a:solidFill>
            <a:srgbClr val="C8102E"/>
          </a:solidFill>
          <a:ln>
            <a:solidFill>
              <a:srgbClr val="C8102E"/>
            </a:solidFill>
          </a:ln>
          <a:effectLst/>
        </p:spPr>
        <p:txBody>
          <a:bodyPr wrap="square" rtlCol="0">
            <a:spAutoFit/>
          </a:bodyPr>
          <a:lstStyle/>
          <a:p>
            <a:endParaRPr lang="en-US" dirty="0"/>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408455" y="4101099"/>
            <a:ext cx="11280495" cy="2774731"/>
          </a:xfrm>
        </p:spPr>
        <p:txBody>
          <a:bodyPr anchor="ctr">
            <a:normAutofit/>
          </a:bodyPr>
          <a:lstStyle/>
          <a:p>
            <a:pPr>
              <a:spcBef>
                <a:spcPts val="0"/>
              </a:spcBef>
            </a:pPr>
            <a:endParaRPr lang="en-US" sz="2600" dirty="0">
              <a:solidFill>
                <a:schemeClr val="bg1"/>
              </a:solidFill>
              <a:latin typeface="Arial"/>
              <a:cs typeface="Arial"/>
            </a:endParaRPr>
          </a:p>
          <a:p>
            <a:pPr>
              <a:spcBef>
                <a:spcPts val="0"/>
              </a:spcBef>
            </a:pPr>
            <a:endParaRPr lang="en-US" dirty="0">
              <a:solidFill>
                <a:schemeClr val="bg1"/>
              </a:solidFill>
              <a:latin typeface="Arial"/>
              <a:cs typeface="Arial"/>
            </a:endParaRPr>
          </a:p>
          <a:p>
            <a:pPr>
              <a:spcBef>
                <a:spcPts val="0"/>
              </a:spcBef>
            </a:pPr>
            <a:r>
              <a:rPr lang="en-US" sz="2600" b="1" dirty="0">
                <a:solidFill>
                  <a:schemeClr val="bg1"/>
                </a:solidFill>
                <a:latin typeface="Arial"/>
                <a:cs typeface="Arial"/>
              </a:rPr>
              <a:t>Online: </a:t>
            </a:r>
            <a:r>
              <a:rPr lang="en-US" sz="2600" dirty="0">
                <a:solidFill>
                  <a:schemeClr val="bg1"/>
                </a:solidFill>
                <a:latin typeface="Arial"/>
                <a:cs typeface="Arial"/>
              </a:rPr>
              <a:t>Councilors, please stay muted with camera off, unless speaking, to preserve bandwidth and cut down on noise. </a:t>
            </a:r>
          </a:p>
          <a:p>
            <a:pPr>
              <a:spcBef>
                <a:spcPts val="0"/>
              </a:spcBef>
            </a:pPr>
            <a:endParaRPr lang="en-US" sz="2600" dirty="0">
              <a:solidFill>
                <a:schemeClr val="bg1"/>
              </a:solidFill>
              <a:latin typeface="Arial" panose="020B0604020202020204" pitchFamily="34" charset="0"/>
              <a:cs typeface="Arial" panose="020B0604020202020204" pitchFamily="34" charset="0"/>
            </a:endParaRPr>
          </a:p>
          <a:p>
            <a:pPr>
              <a:spcBef>
                <a:spcPts val="0"/>
              </a:spcBef>
            </a:pPr>
            <a:r>
              <a:rPr lang="en-US" sz="2600" b="1" i="1" dirty="0">
                <a:solidFill>
                  <a:schemeClr val="bg1"/>
                </a:solidFill>
                <a:latin typeface="Arial" panose="020B0604020202020204" pitchFamily="34" charset="0"/>
                <a:cs typeface="Arial" panose="020B0604020202020204" pitchFamily="34" charset="0"/>
              </a:rPr>
              <a:t>Thank you to all!</a:t>
            </a:r>
          </a:p>
          <a:p>
            <a:pPr>
              <a:spcBef>
                <a:spcPts val="0"/>
              </a:spcBef>
            </a:pPr>
            <a:endParaRPr lang="en-US" sz="2600" dirty="0">
              <a:solidFill>
                <a:schemeClr val="bg1"/>
              </a:solidFill>
              <a:latin typeface="Arial" panose="020B0604020202020204" pitchFamily="34" charset="0"/>
              <a:cs typeface="Arial" panose="020B0604020202020204" pitchFamily="34" charset="0"/>
            </a:endParaRPr>
          </a:p>
          <a:p>
            <a:pPr>
              <a:spcBef>
                <a:spcPts val="0"/>
              </a:spcBef>
            </a:pPr>
            <a:endParaRPr lang="en-US" sz="2600" dirty="0">
              <a:solidFill>
                <a:schemeClr val="bg1"/>
              </a:solidFill>
              <a:latin typeface="Arial" panose="020B0604020202020204" pitchFamily="34" charset="0"/>
              <a:cs typeface="Arial" panose="020B0604020202020204" pitchFamily="34" charset="0"/>
            </a:endParaRPr>
          </a:p>
          <a:p>
            <a:endParaRPr lang="en-US" dirty="0">
              <a:solidFill>
                <a:srgbClr val="000000"/>
              </a:solidFill>
              <a:latin typeface="Calibri" panose="020F0502020204030204"/>
              <a:cs typeface="Calibri" panose="020F0502020204030204"/>
            </a:endParaRPr>
          </a:p>
        </p:txBody>
      </p:sp>
    </p:spTree>
    <p:extLst>
      <p:ext uri="{BB962C8B-B14F-4D97-AF65-F5344CB8AC3E}">
        <p14:creationId xmlns:p14="http://schemas.microsoft.com/office/powerpoint/2010/main" val="159665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FCC5-0429-4A23-9CDB-BC21790ACD13}"/>
              </a:ext>
            </a:extLst>
          </p:cNvPr>
          <p:cNvSpPr>
            <a:spLocks noGrp="1"/>
          </p:cNvSpPr>
          <p:nvPr>
            <p:ph type="title"/>
          </p:nvPr>
        </p:nvSpPr>
        <p:spPr/>
        <p:txBody>
          <a:bodyPr/>
          <a:lstStyle/>
          <a:p>
            <a:r>
              <a:rPr lang="en-US" dirty="0"/>
              <a:t>Where to Go for Help</a:t>
            </a:r>
          </a:p>
        </p:txBody>
      </p:sp>
      <p:sp>
        <p:nvSpPr>
          <p:cNvPr id="3" name="Content Placeholder 2">
            <a:extLst>
              <a:ext uri="{FF2B5EF4-FFF2-40B4-BE49-F238E27FC236}">
                <a16:creationId xmlns:a16="http://schemas.microsoft.com/office/drawing/2014/main" id="{6A4F6598-4986-4A6C-ACA0-1F077CF47C17}"/>
              </a:ext>
            </a:extLst>
          </p:cNvPr>
          <p:cNvSpPr>
            <a:spLocks noGrp="1"/>
          </p:cNvSpPr>
          <p:nvPr>
            <p:ph idx="1"/>
          </p:nvPr>
        </p:nvSpPr>
        <p:spPr/>
        <p:txBody>
          <a:bodyPr/>
          <a:lstStyle/>
          <a:p>
            <a:r>
              <a:rPr lang="en-US" sz="2400" dirty="0" err="1"/>
              <a:t>WorkFlex</a:t>
            </a:r>
            <a:r>
              <a:rPr lang="en-US" sz="2400" dirty="0"/>
              <a:t> program documents and guidance materials can be found at: </a:t>
            </a:r>
            <a:endParaRPr lang="en-US" sz="2400" dirty="0">
              <a:ea typeface="+mn-lt"/>
              <a:cs typeface="+mn-lt"/>
            </a:endParaRPr>
          </a:p>
          <a:p>
            <a:pPr marL="400050" lvl="1" indent="0">
              <a:buNone/>
            </a:pPr>
            <a:r>
              <a:rPr lang="en-US" sz="2400" dirty="0">
                <a:ea typeface="+mn-lt"/>
                <a:cs typeface="+mn-lt"/>
                <a:hlinkClick r:id="rId3"/>
              </a:rPr>
              <a:t>https://worklife.hr.iastate.edu/workflex</a:t>
            </a:r>
            <a:endParaRPr lang="en-US" sz="2400" dirty="0"/>
          </a:p>
          <a:p>
            <a:r>
              <a:rPr lang="en-US" sz="2400" dirty="0"/>
              <a:t>Contact your HR Partner or HR Coordinator for assistance by emailing </a:t>
            </a:r>
            <a:r>
              <a:rPr lang="en-US" sz="2400" dirty="0">
                <a:hlinkClick r:id="rId4"/>
              </a:rPr>
              <a:t>HR_Delivery@iastate.edu</a:t>
            </a:r>
            <a:r>
              <a:rPr lang="en-US" sz="2400" dirty="0"/>
              <a:t> or by contacting them directly</a:t>
            </a:r>
          </a:p>
          <a:p>
            <a:r>
              <a:rPr lang="en-US" dirty="0"/>
              <a:t>We encourage you to work with your HR Delivery staff on any questions you may have on the </a:t>
            </a:r>
            <a:r>
              <a:rPr lang="en-US" dirty="0" err="1"/>
              <a:t>WorkFlex</a:t>
            </a:r>
            <a:r>
              <a:rPr lang="en-US" dirty="0"/>
              <a:t> program.</a:t>
            </a:r>
            <a:endParaRPr lang="en-US" sz="2400" dirty="0"/>
          </a:p>
        </p:txBody>
      </p:sp>
    </p:spTree>
    <p:extLst>
      <p:ext uri="{BB962C8B-B14F-4D97-AF65-F5344CB8AC3E}">
        <p14:creationId xmlns:p14="http://schemas.microsoft.com/office/powerpoint/2010/main" val="100369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6553196" cy="2774731"/>
          </a:xfrm>
        </p:spPr>
        <p:txBody>
          <a:bodyPr anchor="ctr">
            <a:normAutofit fontScale="92500" lnSpcReduction="10000"/>
          </a:bodyP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666593" y="2205391"/>
            <a:ext cx="11077160" cy="34778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8102E"/>
                </a:solidFill>
                <a:effectLst/>
                <a:uLnTx/>
                <a:uFillTx/>
                <a:latin typeface="Arial" panose="020B0604020202020204" pitchFamily="34" charset="0"/>
                <a:ea typeface="+mn-ea"/>
                <a:cs typeface="Arial" panose="020B0604020202020204" pitchFamily="34" charset="0"/>
              </a:rPr>
              <a:t>Administrative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C8102E"/>
              </a:solidFill>
              <a:effectLst/>
              <a:uLnTx/>
              <a:uFillTx/>
              <a:latin typeface="Arial" panose="020B0604020202020204" pitchFamily="34" charset="0"/>
              <a:ea typeface="+mn-ea"/>
              <a:cs typeface="Arial" panose="020B0604020202020204" pitchFamily="34" charset="0"/>
            </a:endParaRPr>
          </a:p>
          <a:p>
            <a:pPr>
              <a:defRPr/>
            </a:pPr>
            <a:r>
              <a:rPr lang="en-US" sz="3600" b="1" dirty="0">
                <a:latin typeface="Arial"/>
                <a:cs typeface="Arial"/>
              </a:rPr>
              <a:t>Scott Butterfield</a:t>
            </a:r>
            <a:endParaRPr lang="en-US" sz="3600" b="1" dirty="0">
              <a:latin typeface="Arial" panose="020B0604020202020204" pitchFamily="34" charset="0"/>
              <a:cs typeface="Arial" panose="020B0604020202020204" pitchFamily="34" charset="0"/>
            </a:endParaRPr>
          </a:p>
          <a:p>
            <a:pPr>
              <a:defRPr/>
            </a:pPr>
            <a:r>
              <a:rPr lang="en-US" sz="2800" b="1" dirty="0">
                <a:latin typeface="Arial"/>
                <a:ea typeface="+mn-lt"/>
                <a:cs typeface="+mn-lt"/>
              </a:rPr>
              <a:t>IT Services Manager for Change Management</a:t>
            </a:r>
            <a:br>
              <a:rPr lang="en-US" sz="2800" dirty="0">
                <a:ea typeface="+mn-lt"/>
                <a:cs typeface="+mn-lt"/>
              </a:rPr>
            </a:br>
            <a:endParaRPr lang="en-US" sz="2800" i="0" u="none" strike="noStrike" kern="1200" cap="none" spc="0" normalizeH="0" baseline="0" noProof="0" dirty="0">
              <a:ln>
                <a:noFill/>
              </a:ln>
              <a:effectLst/>
              <a:uLnTx/>
              <a:uFillTx/>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3791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4E29-366F-604A-BCE9-D265DC5773D8}"/>
              </a:ext>
            </a:extLst>
          </p:cNvPr>
          <p:cNvSpPr>
            <a:spLocks noGrp="1"/>
          </p:cNvSpPr>
          <p:nvPr>
            <p:ph type="ctrTitle"/>
          </p:nvPr>
        </p:nvSpPr>
        <p:spPr/>
        <p:txBody>
          <a:bodyPr/>
          <a:lstStyle/>
          <a:p>
            <a:r>
              <a:rPr lang="en-US" dirty="0"/>
              <a:t>Workday Today</a:t>
            </a:r>
          </a:p>
        </p:txBody>
      </p:sp>
    </p:spTree>
    <p:extLst>
      <p:ext uri="{BB962C8B-B14F-4D97-AF65-F5344CB8AC3E}">
        <p14:creationId xmlns:p14="http://schemas.microsoft.com/office/powerpoint/2010/main" val="226259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9DDF-6BD9-B343-898D-313FF0181F16}"/>
              </a:ext>
            </a:extLst>
          </p:cNvPr>
          <p:cNvSpPr>
            <a:spLocks noGrp="1"/>
          </p:cNvSpPr>
          <p:nvPr>
            <p:ph type="title"/>
          </p:nvPr>
        </p:nvSpPr>
        <p:spPr/>
        <p:txBody>
          <a:bodyPr/>
          <a:lstStyle/>
          <a:p>
            <a:r>
              <a:rPr lang="en-US" dirty="0"/>
              <a:t>Workday Changes</a:t>
            </a:r>
          </a:p>
        </p:txBody>
      </p:sp>
      <p:sp>
        <p:nvSpPr>
          <p:cNvPr id="3" name="Content Placeholder 2">
            <a:extLst>
              <a:ext uri="{FF2B5EF4-FFF2-40B4-BE49-F238E27FC236}">
                <a16:creationId xmlns:a16="http://schemas.microsoft.com/office/drawing/2014/main" id="{4B427D4F-5F9F-DD42-8268-6023C614302D}"/>
              </a:ext>
            </a:extLst>
          </p:cNvPr>
          <p:cNvSpPr>
            <a:spLocks noGrp="1"/>
          </p:cNvSpPr>
          <p:nvPr>
            <p:ph sz="half" idx="1"/>
          </p:nvPr>
        </p:nvSpPr>
        <p:spPr/>
        <p:txBody>
          <a:bodyPr>
            <a:normAutofit/>
          </a:bodyPr>
          <a:lstStyle/>
          <a:p>
            <a:r>
              <a:rPr lang="en-US" dirty="0"/>
              <a:t>Homepage Updates</a:t>
            </a:r>
          </a:p>
          <a:p>
            <a:r>
              <a:rPr lang="en-US" dirty="0"/>
              <a:t>Workday Assistant</a:t>
            </a:r>
          </a:p>
          <a:p>
            <a:r>
              <a:rPr lang="en-US" dirty="0"/>
              <a:t>Configurable Searches</a:t>
            </a:r>
          </a:p>
        </p:txBody>
      </p:sp>
    </p:spTree>
    <p:extLst>
      <p:ext uri="{BB962C8B-B14F-4D97-AF65-F5344CB8AC3E}">
        <p14:creationId xmlns:p14="http://schemas.microsoft.com/office/powerpoint/2010/main" val="285629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B18A-40DB-984C-ABA2-89121FA32585}"/>
              </a:ext>
            </a:extLst>
          </p:cNvPr>
          <p:cNvSpPr>
            <a:spLocks noGrp="1"/>
          </p:cNvSpPr>
          <p:nvPr>
            <p:ph type="ctrTitle"/>
          </p:nvPr>
        </p:nvSpPr>
        <p:spPr/>
        <p:txBody>
          <a:bodyPr/>
          <a:lstStyle/>
          <a:p>
            <a:r>
              <a:rPr lang="en-US" dirty="0"/>
              <a:t>Homepage Updates</a:t>
            </a:r>
          </a:p>
        </p:txBody>
      </p:sp>
    </p:spTree>
    <p:extLst>
      <p:ext uri="{BB962C8B-B14F-4D97-AF65-F5344CB8AC3E}">
        <p14:creationId xmlns:p14="http://schemas.microsoft.com/office/powerpoint/2010/main" val="337938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9E56-0FD2-4C28-80E3-1BD11088D5D9}"/>
              </a:ext>
            </a:extLst>
          </p:cNvPr>
          <p:cNvSpPr>
            <a:spLocks noGrp="1"/>
          </p:cNvSpPr>
          <p:nvPr>
            <p:ph type="title"/>
          </p:nvPr>
        </p:nvSpPr>
        <p:spPr/>
        <p:txBody>
          <a:bodyPr/>
          <a:lstStyle/>
          <a:p>
            <a:r>
              <a:rPr lang="en-US" sz="4000" dirty="0"/>
              <a:t>Workday Homepage Updates</a:t>
            </a:r>
          </a:p>
        </p:txBody>
      </p:sp>
      <p:sp>
        <p:nvSpPr>
          <p:cNvPr id="4" name="Text Placeholder 3">
            <a:extLst>
              <a:ext uri="{FF2B5EF4-FFF2-40B4-BE49-F238E27FC236}">
                <a16:creationId xmlns:a16="http://schemas.microsoft.com/office/drawing/2014/main" id="{80BC0BD0-4160-4EE5-8B27-090A1599C3D7}"/>
              </a:ext>
            </a:extLst>
          </p:cNvPr>
          <p:cNvSpPr>
            <a:spLocks noGrp="1"/>
          </p:cNvSpPr>
          <p:nvPr>
            <p:ph type="body" sz="quarter" idx="10"/>
          </p:nvPr>
        </p:nvSpPr>
        <p:spPr>
          <a:xfrm>
            <a:off x="838200" y="1383991"/>
            <a:ext cx="10515600" cy="482600"/>
          </a:xfrm>
        </p:spPr>
        <p:txBody>
          <a:bodyPr>
            <a:normAutofit fontScale="25000" lnSpcReduction="20000"/>
          </a:bodyPr>
          <a:lstStyle/>
          <a:p>
            <a:r>
              <a:rPr lang="en-US" sz="8600" dirty="0"/>
              <a:t>Quick access button moves to left corner</a:t>
            </a:r>
            <a:br>
              <a:rPr lang="en-US" dirty="0"/>
            </a:br>
            <a:endParaRPr lang="en-US" dirty="0"/>
          </a:p>
        </p:txBody>
      </p:sp>
      <p:pic>
        <p:nvPicPr>
          <p:cNvPr id="5" name="Content Placeholder 5" descr="Image of graphical user interface with current quick access button location on upper right side of screen. &#10;&#10;">
            <a:extLst>
              <a:ext uri="{FF2B5EF4-FFF2-40B4-BE49-F238E27FC236}">
                <a16:creationId xmlns:a16="http://schemas.microsoft.com/office/drawing/2014/main" id="{B918B6BD-4D74-4887-A51B-71E3120AD164}"/>
              </a:ext>
            </a:extLst>
          </p:cNvPr>
          <p:cNvPicPr>
            <a:picLocks noGrp="1" noChangeAspect="1"/>
          </p:cNvPicPr>
          <p:nvPr>
            <p:ph sz="half" idx="1"/>
          </p:nvPr>
        </p:nvPicPr>
        <p:blipFill rotWithShape="1">
          <a:blip r:embed="rId3"/>
          <a:srcRect t="2617" b="2551"/>
          <a:stretch/>
        </p:blipFill>
        <p:spPr>
          <a:xfrm>
            <a:off x="1037105" y="2870893"/>
            <a:ext cx="3200400" cy="3199578"/>
          </a:xfrm>
          <a:ln>
            <a:solidFill>
              <a:schemeClr val="tx1"/>
            </a:solidFill>
          </a:ln>
        </p:spPr>
      </p:pic>
      <p:pic>
        <p:nvPicPr>
          <p:cNvPr id="6" name="Content Placeholder 12" descr="Image of graphical user interface with new quick access button location on upper left side of screen. ">
            <a:extLst>
              <a:ext uri="{FF2B5EF4-FFF2-40B4-BE49-F238E27FC236}">
                <a16:creationId xmlns:a16="http://schemas.microsoft.com/office/drawing/2014/main" id="{38349057-AE9D-4D8B-A15D-E0F95E7C037A}"/>
              </a:ext>
            </a:extLst>
          </p:cNvPr>
          <p:cNvPicPr>
            <a:picLocks noChangeAspect="1"/>
          </p:cNvPicPr>
          <p:nvPr/>
        </p:nvPicPr>
        <p:blipFill rotWithShape="1">
          <a:blip r:embed="rId4"/>
          <a:srcRect l="1479" t="1909" r="39770" b="57435"/>
          <a:stretch/>
        </p:blipFill>
        <p:spPr>
          <a:xfrm>
            <a:off x="6524510" y="2870893"/>
            <a:ext cx="3200400" cy="3199578"/>
          </a:xfrm>
          <a:prstGeom prst="rect">
            <a:avLst/>
          </a:prstGeom>
          <a:ln>
            <a:solidFill>
              <a:schemeClr val="tx1"/>
            </a:solidFill>
          </a:ln>
        </p:spPr>
      </p:pic>
      <p:sp>
        <p:nvSpPr>
          <p:cNvPr id="7" name="TextBox 6">
            <a:extLst>
              <a:ext uri="{FF2B5EF4-FFF2-40B4-BE49-F238E27FC236}">
                <a16:creationId xmlns:a16="http://schemas.microsoft.com/office/drawing/2014/main" id="{1F5390C1-03D7-40D3-8998-CCD4088986E9}"/>
              </a:ext>
              <a:ext uri="{C183D7F6-B498-43B3-948B-1728B52AA6E4}">
                <adec:decorative xmlns:adec="http://schemas.microsoft.com/office/drawing/2017/decorative" val="1"/>
              </a:ext>
            </a:extLst>
          </p:cNvPr>
          <p:cNvSpPr txBox="1"/>
          <p:nvPr/>
        </p:nvSpPr>
        <p:spPr>
          <a:xfrm>
            <a:off x="838199" y="1929680"/>
            <a:ext cx="45096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8102E"/>
                </a:solidFill>
                <a:effectLst/>
                <a:uLnTx/>
                <a:uFillTx/>
                <a:latin typeface="Arial" panose="020B0604020202020204"/>
                <a:ea typeface="+mn-ea"/>
                <a:cs typeface="+mn-cs"/>
              </a:rPr>
              <a:t>Current location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(Upper right) </a:t>
            </a:r>
          </a:p>
        </p:txBody>
      </p:sp>
      <p:sp>
        <p:nvSpPr>
          <p:cNvPr id="8" name="TextBox 7">
            <a:extLst>
              <a:ext uri="{FF2B5EF4-FFF2-40B4-BE49-F238E27FC236}">
                <a16:creationId xmlns:a16="http://schemas.microsoft.com/office/drawing/2014/main" id="{49D859EB-C09F-4838-B0D9-B96E59704786}"/>
              </a:ext>
              <a:ext uri="{C183D7F6-B498-43B3-948B-1728B52AA6E4}">
                <adec:decorative xmlns:adec="http://schemas.microsoft.com/office/drawing/2017/decorative" val="1"/>
              </a:ext>
            </a:extLst>
          </p:cNvPr>
          <p:cNvSpPr txBox="1"/>
          <p:nvPr/>
        </p:nvSpPr>
        <p:spPr>
          <a:xfrm>
            <a:off x="6382171" y="1925654"/>
            <a:ext cx="39810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8102E"/>
                </a:solidFill>
                <a:effectLst/>
                <a:uLnTx/>
                <a:uFillTx/>
                <a:latin typeface="Arial" panose="020B0604020202020204"/>
                <a:ea typeface="+mn-ea"/>
                <a:cs typeface="+mn-cs"/>
              </a:rPr>
              <a:t>New location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(Upper left) </a:t>
            </a:r>
          </a:p>
        </p:txBody>
      </p:sp>
      <p:cxnSp>
        <p:nvCxnSpPr>
          <p:cNvPr id="9" name="Straight Arrow Connector 8">
            <a:extLst>
              <a:ext uri="{FF2B5EF4-FFF2-40B4-BE49-F238E27FC236}">
                <a16:creationId xmlns:a16="http://schemas.microsoft.com/office/drawing/2014/main" id="{90409FD1-083B-47B3-95EA-04A97FE7929B}"/>
              </a:ext>
              <a:ext uri="{C183D7F6-B498-43B3-948B-1728B52AA6E4}">
                <adec:decorative xmlns:adec="http://schemas.microsoft.com/office/drawing/2017/decorative" val="1"/>
              </a:ext>
            </a:extLst>
          </p:cNvPr>
          <p:cNvCxnSpPr>
            <a:cxnSpLocks/>
          </p:cNvCxnSpPr>
          <p:nvPr/>
        </p:nvCxnSpPr>
        <p:spPr>
          <a:xfrm>
            <a:off x="6658605" y="2425468"/>
            <a:ext cx="0" cy="338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1B5EF94-FBD3-4D6B-B2DA-C1D1F692E252}"/>
              </a:ext>
              <a:ext uri="{C183D7F6-B498-43B3-948B-1728B52AA6E4}">
                <adec:decorative xmlns:adec="http://schemas.microsoft.com/office/drawing/2017/decorative" val="1"/>
              </a:ext>
            </a:extLst>
          </p:cNvPr>
          <p:cNvCxnSpPr>
            <a:cxnSpLocks/>
          </p:cNvCxnSpPr>
          <p:nvPr/>
        </p:nvCxnSpPr>
        <p:spPr>
          <a:xfrm>
            <a:off x="2466936" y="2385610"/>
            <a:ext cx="0" cy="341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62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7D27-1E92-6142-B76B-E6A8620DBB59}"/>
              </a:ext>
            </a:extLst>
          </p:cNvPr>
          <p:cNvSpPr>
            <a:spLocks noGrp="1"/>
          </p:cNvSpPr>
          <p:nvPr>
            <p:ph type="title"/>
          </p:nvPr>
        </p:nvSpPr>
        <p:spPr>
          <a:xfrm>
            <a:off x="838200" y="365125"/>
            <a:ext cx="10515600" cy="1325563"/>
          </a:xfrm>
        </p:spPr>
        <p:txBody>
          <a:bodyPr anchor="ctr">
            <a:normAutofit/>
          </a:bodyPr>
          <a:lstStyle/>
          <a:p>
            <a:r>
              <a:rPr lang="en-US" dirty="0"/>
              <a:t>Workday Standard Cards Example</a:t>
            </a:r>
          </a:p>
        </p:txBody>
      </p:sp>
      <p:sp>
        <p:nvSpPr>
          <p:cNvPr id="4" name="Text Placeholder 3">
            <a:extLst>
              <a:ext uri="{FF2B5EF4-FFF2-40B4-BE49-F238E27FC236}">
                <a16:creationId xmlns:a16="http://schemas.microsoft.com/office/drawing/2014/main" id="{880D86C6-D39B-F848-A439-E7403272AE9E}"/>
              </a:ext>
            </a:extLst>
          </p:cNvPr>
          <p:cNvSpPr>
            <a:spLocks noGrp="1"/>
          </p:cNvSpPr>
          <p:nvPr>
            <p:ph sz="half" idx="1"/>
          </p:nvPr>
        </p:nvSpPr>
        <p:spPr>
          <a:xfrm>
            <a:off x="838200" y="1825625"/>
            <a:ext cx="5181600" cy="4351338"/>
          </a:xfrm>
        </p:spPr>
        <p:txBody>
          <a:bodyPr>
            <a:normAutofit/>
          </a:bodyPr>
          <a:lstStyle/>
          <a:p>
            <a:r>
              <a:rPr lang="en-US" dirty="0"/>
              <a:t>Workday Time</a:t>
            </a:r>
          </a:p>
          <a:p>
            <a:pPr marL="457200" lvl="1" indent="0">
              <a:buNone/>
            </a:pPr>
            <a:r>
              <a:rPr lang="en-US" sz="2400" dirty="0"/>
              <a:t>Check In/Check Out</a:t>
            </a:r>
          </a:p>
          <a:p>
            <a:pPr marL="457200" lvl="1" indent="0">
              <a:buNone/>
            </a:pPr>
            <a:r>
              <a:rPr lang="en-US" sz="2400" dirty="0"/>
              <a:t>Unsubmitted Time</a:t>
            </a:r>
          </a:p>
          <a:p>
            <a:pPr marL="457200" lvl="1" indent="0">
              <a:buNone/>
            </a:pPr>
            <a:r>
              <a:rPr lang="en-US" sz="2400" dirty="0"/>
              <a:t>Unapproved Time</a:t>
            </a:r>
          </a:p>
          <a:p>
            <a:pPr lvl="1"/>
            <a:endParaRPr lang="en-US" dirty="0"/>
          </a:p>
        </p:txBody>
      </p:sp>
      <p:pic>
        <p:nvPicPr>
          <p:cNvPr id="7" name="Content Placeholder 6" descr="Image of homepage check in and check out cards for hourly workers. ">
            <a:extLst>
              <a:ext uri="{FF2B5EF4-FFF2-40B4-BE49-F238E27FC236}">
                <a16:creationId xmlns:a16="http://schemas.microsoft.com/office/drawing/2014/main" id="{3B9E8DD2-7BD5-8944-B4C3-A473FAF582E6}"/>
              </a:ext>
            </a:extLst>
          </p:cNvPr>
          <p:cNvPicPr>
            <a:picLocks noGrp="1" noChangeAspect="1"/>
          </p:cNvPicPr>
          <p:nvPr>
            <p:ph sz="half" idx="2"/>
          </p:nvPr>
        </p:nvPicPr>
        <p:blipFill>
          <a:blip r:embed="rId3"/>
          <a:stretch>
            <a:fillRect/>
          </a:stretch>
        </p:blipFill>
        <p:spPr>
          <a:xfrm>
            <a:off x="4795344" y="1825624"/>
            <a:ext cx="6520669" cy="3482100"/>
          </a:xfrm>
          <a:ln>
            <a:solidFill>
              <a:schemeClr val="tx1"/>
            </a:solidFill>
          </a:ln>
        </p:spPr>
      </p:pic>
    </p:spTree>
    <p:extLst>
      <p:ext uri="{BB962C8B-B14F-4D97-AF65-F5344CB8AC3E}">
        <p14:creationId xmlns:p14="http://schemas.microsoft.com/office/powerpoint/2010/main" val="419499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B1D4-EFD4-469A-8E0B-149A01FAC6E7}"/>
              </a:ext>
            </a:extLst>
          </p:cNvPr>
          <p:cNvSpPr>
            <a:spLocks noGrp="1"/>
          </p:cNvSpPr>
          <p:nvPr>
            <p:ph type="title"/>
          </p:nvPr>
        </p:nvSpPr>
        <p:spPr>
          <a:xfrm>
            <a:off x="1019274" y="313508"/>
            <a:ext cx="8908001" cy="1325563"/>
          </a:xfrm>
        </p:spPr>
        <p:txBody>
          <a:bodyPr/>
          <a:lstStyle/>
          <a:p>
            <a:r>
              <a:rPr lang="en-US" dirty="0"/>
              <a:t>Workday Standard Cards</a:t>
            </a:r>
          </a:p>
        </p:txBody>
      </p:sp>
      <p:sp>
        <p:nvSpPr>
          <p:cNvPr id="3" name="Content Placeholder 2">
            <a:extLst>
              <a:ext uri="{FF2B5EF4-FFF2-40B4-BE49-F238E27FC236}">
                <a16:creationId xmlns:a16="http://schemas.microsoft.com/office/drawing/2014/main" id="{6C7F6FF7-FA58-4239-BD73-D652E375E12C}"/>
              </a:ext>
            </a:extLst>
          </p:cNvPr>
          <p:cNvSpPr>
            <a:spLocks noGrp="1"/>
          </p:cNvSpPr>
          <p:nvPr>
            <p:ph sz="half" idx="1"/>
          </p:nvPr>
        </p:nvSpPr>
        <p:spPr>
          <a:xfrm>
            <a:off x="5975363" y="1574646"/>
            <a:ext cx="6216637" cy="5377801"/>
          </a:xfrm>
        </p:spPr>
        <p:txBody>
          <a:bodyPr>
            <a:normAutofit/>
          </a:bodyPr>
          <a:lstStyle/>
          <a:p>
            <a:pPr marL="0" indent="0">
              <a:buNone/>
            </a:pPr>
            <a:r>
              <a:rPr lang="en-US" b="1" dirty="0">
                <a:solidFill>
                  <a:srgbClr val="C00000"/>
                </a:solidFill>
              </a:rPr>
              <a:t>Pay</a:t>
            </a:r>
          </a:p>
          <a:p>
            <a:pPr lvl="1"/>
            <a:r>
              <a:rPr lang="en-US" sz="2400" dirty="0"/>
              <a:t>View Available W-2</a:t>
            </a:r>
          </a:p>
          <a:p>
            <a:pPr lvl="1"/>
            <a:r>
              <a:rPr lang="en-US" sz="2400" dirty="0"/>
              <a:t>Pay slips</a:t>
            </a:r>
          </a:p>
          <a:p>
            <a:pPr marL="0" lvl="0" indent="0">
              <a:buNone/>
              <a:defRPr/>
            </a:pPr>
            <a:r>
              <a:rPr lang="en-US" b="1" dirty="0">
                <a:solidFill>
                  <a:srgbClr val="C00000"/>
                </a:solidFill>
              </a:rPr>
              <a:t>Personal Information</a:t>
            </a:r>
          </a:p>
          <a:p>
            <a:pPr lvl="1">
              <a:defRPr/>
            </a:pPr>
            <a:r>
              <a:rPr lang="en-US" sz="2400" dirty="0">
                <a:solidFill>
                  <a:srgbClr val="000000"/>
                </a:solidFill>
              </a:rPr>
              <a:t>Change Contact Information</a:t>
            </a:r>
          </a:p>
          <a:p>
            <a:pPr lvl="1">
              <a:defRPr/>
            </a:pPr>
            <a:r>
              <a:rPr lang="en-US" sz="2400" dirty="0">
                <a:solidFill>
                  <a:srgbClr val="000000"/>
                </a:solidFill>
              </a:rPr>
              <a:t>Change My Home and Work Contact </a:t>
            </a:r>
          </a:p>
          <a:p>
            <a:pPr lvl="1">
              <a:defRPr/>
            </a:pPr>
            <a:r>
              <a:rPr lang="en-US" sz="2400" dirty="0">
                <a:solidFill>
                  <a:srgbClr val="000000"/>
                </a:solidFill>
              </a:rPr>
              <a:t>Change My Work Contact</a:t>
            </a:r>
          </a:p>
          <a:p>
            <a:pPr marL="457200" lvl="1" indent="0">
              <a:buNone/>
            </a:pPr>
            <a:endParaRPr lang="en-US" sz="4000" dirty="0">
              <a:highlight>
                <a:srgbClr val="FFFF00"/>
              </a:highlight>
            </a:endParaRPr>
          </a:p>
          <a:p>
            <a:pPr marL="457200" lvl="1" indent="0">
              <a:buNone/>
            </a:pPr>
            <a:endParaRPr lang="en-US" sz="3400" dirty="0"/>
          </a:p>
          <a:p>
            <a:pPr marL="0" indent="0">
              <a:buNone/>
            </a:pPr>
            <a:endParaRPr lang="en-US" dirty="0"/>
          </a:p>
        </p:txBody>
      </p:sp>
      <p:sp>
        <p:nvSpPr>
          <p:cNvPr id="7" name="Content Placeholder 3">
            <a:extLst>
              <a:ext uri="{FF2B5EF4-FFF2-40B4-BE49-F238E27FC236}">
                <a16:creationId xmlns:a16="http://schemas.microsoft.com/office/drawing/2014/main" id="{CB022626-2344-4931-AE28-B79770B017C1}"/>
              </a:ext>
            </a:extLst>
          </p:cNvPr>
          <p:cNvSpPr txBox="1">
            <a:spLocks/>
          </p:cNvSpPr>
          <p:nvPr/>
        </p:nvSpPr>
        <p:spPr>
          <a:xfrm>
            <a:off x="6777986" y="1264336"/>
            <a:ext cx="2499362" cy="5256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64DB3F-3BE8-4866-95D6-EBAC2C763AD0}"/>
              </a:ext>
            </a:extLst>
          </p:cNvPr>
          <p:cNvSpPr txBox="1">
            <a:spLocks/>
          </p:cNvSpPr>
          <p:nvPr/>
        </p:nvSpPr>
        <p:spPr>
          <a:xfrm>
            <a:off x="1013894" y="1574646"/>
            <a:ext cx="4249504" cy="5408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Team Management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Approve Timesheets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Anniversaries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Birthdays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Clock Status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Time Off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Upcoming Time Off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Time Entry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Check In/Check Out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Unsubmitted Time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Unapproved Time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3">
            <a:extLst>
              <a:ext uri="{FF2B5EF4-FFF2-40B4-BE49-F238E27FC236}">
                <a16:creationId xmlns:a16="http://schemas.microsoft.com/office/drawing/2014/main" id="{B4409995-4C89-8B44-8485-5EBE3D950499}"/>
              </a:ext>
            </a:extLst>
          </p:cNvPr>
          <p:cNvSpPr txBox="1">
            <a:spLocks/>
          </p:cNvSpPr>
          <p:nvPr/>
        </p:nvSpPr>
        <p:spPr>
          <a:xfrm>
            <a:off x="8125418" y="976290"/>
            <a:ext cx="2499363" cy="5408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24981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7D27-1E92-6142-B76B-E6A8620DBB59}"/>
              </a:ext>
            </a:extLst>
          </p:cNvPr>
          <p:cNvSpPr>
            <a:spLocks noGrp="1"/>
          </p:cNvSpPr>
          <p:nvPr>
            <p:ph type="title"/>
          </p:nvPr>
        </p:nvSpPr>
        <p:spPr>
          <a:xfrm>
            <a:off x="838200" y="365125"/>
            <a:ext cx="10515600" cy="1325563"/>
          </a:xfrm>
        </p:spPr>
        <p:txBody>
          <a:bodyPr anchor="ctr">
            <a:normAutofit/>
          </a:bodyPr>
          <a:lstStyle/>
          <a:p>
            <a:r>
              <a:rPr lang="en-US" dirty="0"/>
              <a:t>Homepage Updates</a:t>
            </a:r>
          </a:p>
        </p:txBody>
      </p:sp>
      <p:sp>
        <p:nvSpPr>
          <p:cNvPr id="4" name="Text Placeholder 3">
            <a:extLst>
              <a:ext uri="{FF2B5EF4-FFF2-40B4-BE49-F238E27FC236}">
                <a16:creationId xmlns:a16="http://schemas.microsoft.com/office/drawing/2014/main" id="{880D86C6-D39B-F848-A439-E7403272AE9E}"/>
              </a:ext>
            </a:extLst>
          </p:cNvPr>
          <p:cNvSpPr>
            <a:spLocks noGrp="1"/>
          </p:cNvSpPr>
          <p:nvPr>
            <p:ph sz="half" idx="1"/>
          </p:nvPr>
        </p:nvSpPr>
        <p:spPr>
          <a:xfrm>
            <a:off x="838200" y="1825625"/>
            <a:ext cx="5181600" cy="4351338"/>
          </a:xfrm>
        </p:spPr>
        <p:txBody>
          <a:bodyPr>
            <a:normAutofit/>
          </a:bodyPr>
          <a:lstStyle/>
          <a:p>
            <a:r>
              <a:rPr lang="en-US" dirty="0"/>
              <a:t>Awaiting Your Action</a:t>
            </a:r>
          </a:p>
          <a:p>
            <a:r>
              <a:rPr lang="en-US" dirty="0"/>
              <a:t>Your Team</a:t>
            </a:r>
          </a:p>
          <a:p>
            <a:r>
              <a:rPr lang="en-US" dirty="0"/>
              <a:t>Quick Tasks</a:t>
            </a:r>
          </a:p>
          <a:p>
            <a:pPr marL="0" indent="0">
              <a:buNone/>
            </a:pPr>
            <a:endParaRPr lang="en-US" dirty="0"/>
          </a:p>
        </p:txBody>
      </p:sp>
      <p:pic>
        <p:nvPicPr>
          <p:cNvPr id="16" name="Content Placeholder 15">
            <a:extLst>
              <a:ext uri="{FF2B5EF4-FFF2-40B4-BE49-F238E27FC236}">
                <a16:creationId xmlns:a16="http://schemas.microsoft.com/office/drawing/2014/main" id="{7610F365-E06D-F34B-B486-238C3B48F99A}"/>
              </a:ext>
            </a:extLst>
          </p:cNvPr>
          <p:cNvPicPr>
            <a:picLocks noGrp="1" noChangeAspect="1"/>
          </p:cNvPicPr>
          <p:nvPr>
            <p:ph sz="half" idx="2"/>
          </p:nvPr>
        </p:nvPicPr>
        <p:blipFill>
          <a:blip r:embed="rId3"/>
          <a:stretch>
            <a:fillRect/>
          </a:stretch>
        </p:blipFill>
        <p:spPr>
          <a:xfrm>
            <a:off x="4397215" y="1825625"/>
            <a:ext cx="6956585" cy="3304206"/>
          </a:xfrm>
          <a:ln>
            <a:solidFill>
              <a:schemeClr val="tx1"/>
            </a:solidFill>
          </a:ln>
        </p:spPr>
      </p:pic>
    </p:spTree>
    <p:extLst>
      <p:ext uri="{BB962C8B-B14F-4D97-AF65-F5344CB8AC3E}">
        <p14:creationId xmlns:p14="http://schemas.microsoft.com/office/powerpoint/2010/main" val="388844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7D27-1E92-6142-B76B-E6A8620DBB59}"/>
              </a:ext>
            </a:extLst>
          </p:cNvPr>
          <p:cNvSpPr>
            <a:spLocks noGrp="1"/>
          </p:cNvSpPr>
          <p:nvPr>
            <p:ph type="title"/>
          </p:nvPr>
        </p:nvSpPr>
        <p:spPr>
          <a:xfrm>
            <a:off x="838200" y="365125"/>
            <a:ext cx="10515600" cy="1325563"/>
          </a:xfrm>
        </p:spPr>
        <p:txBody>
          <a:bodyPr anchor="ctr">
            <a:normAutofit/>
          </a:bodyPr>
          <a:lstStyle/>
          <a:p>
            <a:r>
              <a:rPr lang="en-US" dirty="0"/>
              <a:t>Homepage Updates</a:t>
            </a:r>
          </a:p>
        </p:txBody>
      </p:sp>
      <p:sp>
        <p:nvSpPr>
          <p:cNvPr id="4" name="Text Placeholder 3">
            <a:extLst>
              <a:ext uri="{FF2B5EF4-FFF2-40B4-BE49-F238E27FC236}">
                <a16:creationId xmlns:a16="http://schemas.microsoft.com/office/drawing/2014/main" id="{880D86C6-D39B-F848-A439-E7403272AE9E}"/>
              </a:ext>
            </a:extLst>
          </p:cNvPr>
          <p:cNvSpPr>
            <a:spLocks noGrp="1"/>
          </p:cNvSpPr>
          <p:nvPr>
            <p:ph sz="half" idx="1"/>
          </p:nvPr>
        </p:nvSpPr>
        <p:spPr>
          <a:xfrm>
            <a:off x="838200" y="1825625"/>
            <a:ext cx="5181600" cy="4351338"/>
          </a:xfrm>
        </p:spPr>
        <p:txBody>
          <a:bodyPr>
            <a:normAutofit/>
          </a:bodyPr>
          <a:lstStyle/>
          <a:p>
            <a:r>
              <a:rPr lang="en-US" dirty="0"/>
              <a:t>Timely Suggestions</a:t>
            </a:r>
          </a:p>
          <a:p>
            <a:r>
              <a:rPr lang="en-US" dirty="0"/>
              <a:t>Recommended for You </a:t>
            </a:r>
          </a:p>
          <a:p>
            <a:r>
              <a:rPr lang="en-US" dirty="0"/>
              <a:t>Announcements</a:t>
            </a:r>
          </a:p>
          <a:p>
            <a:endParaRPr lang="en-US" dirty="0"/>
          </a:p>
        </p:txBody>
      </p:sp>
      <p:pic>
        <p:nvPicPr>
          <p:cNvPr id="10" name="Content Placeholder 9" descr="Image of hompage graphical user interface showing timely suggestions, announcements, and recommendations. &#10;&#10;">
            <a:extLst>
              <a:ext uri="{FF2B5EF4-FFF2-40B4-BE49-F238E27FC236}">
                <a16:creationId xmlns:a16="http://schemas.microsoft.com/office/drawing/2014/main" id="{CBC87DCB-10E4-6F42-A27E-A2D4EDC5875B}"/>
              </a:ext>
            </a:extLst>
          </p:cNvPr>
          <p:cNvPicPr>
            <a:picLocks noGrp="1" noChangeAspect="1"/>
          </p:cNvPicPr>
          <p:nvPr>
            <p:ph sz="half" idx="2"/>
          </p:nvPr>
        </p:nvPicPr>
        <p:blipFill>
          <a:blip r:embed="rId3"/>
          <a:stretch>
            <a:fillRect/>
          </a:stretch>
        </p:blipFill>
        <p:spPr>
          <a:xfrm>
            <a:off x="4761185" y="1404194"/>
            <a:ext cx="6676697" cy="4547894"/>
          </a:xfrm>
          <a:ln>
            <a:solidFill>
              <a:schemeClr val="tx1"/>
            </a:solidFill>
          </a:ln>
        </p:spPr>
      </p:pic>
    </p:spTree>
    <p:extLst>
      <p:ext uri="{BB962C8B-B14F-4D97-AF65-F5344CB8AC3E}">
        <p14:creationId xmlns:p14="http://schemas.microsoft.com/office/powerpoint/2010/main" val="345556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10798626" cy="2774731"/>
          </a:xfrm>
        </p:spPr>
        <p:txBody>
          <a:bodyPr anchor="ct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552999" y="2351311"/>
            <a:ext cx="10981504" cy="2616101"/>
          </a:xfrm>
          <a:prstGeom prst="rect">
            <a:avLst/>
          </a:prstGeom>
          <a:noFill/>
        </p:spPr>
        <p:txBody>
          <a:bodyPr wrap="square" lIns="91440" tIns="45720" rIns="91440" bIns="45720" rtlCol="0" anchor="t">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Call to Order &amp; Seating of Substitutes</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 Quorum (Sarah Larkin)</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Approval of the Agenda</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Approval of the Minutes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8102E"/>
                </a:solidFill>
                <a:effectLst/>
                <a:uLnTx/>
                <a:uFillTx/>
                <a:latin typeface="Arial"/>
                <a:cs typeface="Arial"/>
              </a:rPr>
              <a:t>	</a:t>
            </a:r>
            <a:r>
              <a:rPr lang="en-US" sz="2800" dirty="0">
                <a:latin typeface="Arial"/>
                <a:cs typeface="Arial"/>
              </a:rPr>
              <a:t>December 2, 2021 </a:t>
            </a:r>
            <a:r>
              <a:rPr kumimoji="0" lang="en-US" sz="2800" b="0" i="0" u="none" strike="noStrike" kern="1200" cap="none" spc="0" normalizeH="0" baseline="0" noProof="0" dirty="0">
                <a:ln>
                  <a:noFill/>
                </a:ln>
                <a:effectLst/>
                <a:uLnTx/>
                <a:uFillTx/>
                <a:latin typeface="Arial"/>
                <a:cs typeface="Arial"/>
              </a:rPr>
              <a:t>general council meeting minutes</a:t>
            </a:r>
            <a:endParaRPr lang="en-US" sz="2800" b="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209955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B18A-40DB-984C-ABA2-89121FA32585}"/>
              </a:ext>
            </a:extLst>
          </p:cNvPr>
          <p:cNvSpPr>
            <a:spLocks noGrp="1"/>
          </p:cNvSpPr>
          <p:nvPr>
            <p:ph type="ctrTitle"/>
          </p:nvPr>
        </p:nvSpPr>
        <p:spPr/>
        <p:txBody>
          <a:bodyPr/>
          <a:lstStyle/>
          <a:p>
            <a:r>
              <a:rPr lang="en-US" dirty="0"/>
              <a:t>Workday Assistant</a:t>
            </a:r>
          </a:p>
        </p:txBody>
      </p:sp>
    </p:spTree>
    <p:extLst>
      <p:ext uri="{BB962C8B-B14F-4D97-AF65-F5344CB8AC3E}">
        <p14:creationId xmlns:p14="http://schemas.microsoft.com/office/powerpoint/2010/main" val="262406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B480-9BE8-4D35-9761-FD4C2881F97B}"/>
              </a:ext>
            </a:extLst>
          </p:cNvPr>
          <p:cNvSpPr>
            <a:spLocks noGrp="1"/>
          </p:cNvSpPr>
          <p:nvPr>
            <p:ph type="title"/>
          </p:nvPr>
        </p:nvSpPr>
        <p:spPr>
          <a:xfrm>
            <a:off x="838200" y="550477"/>
            <a:ext cx="10515600" cy="1325563"/>
          </a:xfrm>
        </p:spPr>
        <p:txBody>
          <a:bodyPr/>
          <a:lstStyle/>
          <a:p>
            <a:r>
              <a:rPr lang="en-US" dirty="0"/>
              <a:t>Workday Assistant</a:t>
            </a:r>
          </a:p>
        </p:txBody>
      </p:sp>
      <p:sp>
        <p:nvSpPr>
          <p:cNvPr id="3" name="Content Placeholder 2">
            <a:extLst>
              <a:ext uri="{FF2B5EF4-FFF2-40B4-BE49-F238E27FC236}">
                <a16:creationId xmlns:a16="http://schemas.microsoft.com/office/drawing/2014/main" id="{85CFB88A-61BE-49FA-968B-8339417AAACB}"/>
              </a:ext>
            </a:extLst>
          </p:cNvPr>
          <p:cNvSpPr>
            <a:spLocks noGrp="1"/>
          </p:cNvSpPr>
          <p:nvPr>
            <p:ph sz="half" idx="1"/>
          </p:nvPr>
        </p:nvSpPr>
        <p:spPr>
          <a:xfrm>
            <a:off x="838200" y="1777185"/>
            <a:ext cx="5181600" cy="4351338"/>
          </a:xfrm>
        </p:spPr>
        <p:txBody>
          <a:bodyPr/>
          <a:lstStyle/>
          <a:p>
            <a:r>
              <a:rPr lang="en-US" dirty="0"/>
              <a:t>Empowers Self-Service for Personal Personnel Requests</a:t>
            </a:r>
          </a:p>
          <a:p>
            <a:r>
              <a:rPr lang="en-US" dirty="0"/>
              <a:t>Conversational Experiences</a:t>
            </a:r>
          </a:p>
          <a:p>
            <a:pPr lvl="1"/>
            <a:r>
              <a:rPr lang="en-US" dirty="0"/>
              <a:t>Natural Language Understanding</a:t>
            </a:r>
          </a:p>
          <a:p>
            <a:r>
              <a:rPr lang="en-US" dirty="0"/>
              <a:t>Machine Learning Algorithm </a:t>
            </a:r>
          </a:p>
          <a:p>
            <a:endParaRPr lang="en-US" dirty="0"/>
          </a:p>
          <a:p>
            <a:endParaRPr lang="en-US" dirty="0"/>
          </a:p>
        </p:txBody>
      </p:sp>
      <p:pic>
        <p:nvPicPr>
          <p:cNvPr id="5" name="Content Placeholder 4" descr="Image of Workday assistant icon">
            <a:extLst>
              <a:ext uri="{FF2B5EF4-FFF2-40B4-BE49-F238E27FC236}">
                <a16:creationId xmlns:a16="http://schemas.microsoft.com/office/drawing/2014/main" id="{EDDC412E-B3C3-41DF-94E2-66432B96CEFA}"/>
              </a:ext>
            </a:extLst>
          </p:cNvPr>
          <p:cNvPicPr>
            <a:picLocks noGrp="1" noChangeAspect="1"/>
          </p:cNvPicPr>
          <p:nvPr>
            <p:ph sz="half" idx="2"/>
          </p:nvPr>
        </p:nvPicPr>
        <p:blipFill>
          <a:blip r:embed="rId3"/>
          <a:stretch>
            <a:fillRect/>
          </a:stretch>
        </p:blipFill>
        <p:spPr>
          <a:xfrm>
            <a:off x="6192580" y="1115300"/>
            <a:ext cx="4199666" cy="3975684"/>
          </a:xfrm>
          <a:prstGeom prst="rect">
            <a:avLst/>
          </a:prstGeom>
          <a:ln>
            <a:noFill/>
          </a:ln>
        </p:spPr>
      </p:pic>
    </p:spTree>
    <p:extLst>
      <p:ext uri="{BB962C8B-B14F-4D97-AF65-F5344CB8AC3E}">
        <p14:creationId xmlns:p14="http://schemas.microsoft.com/office/powerpoint/2010/main" val="10294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817E-7EA7-4B8C-8030-D6E72EB1BA8E}"/>
              </a:ext>
            </a:extLst>
          </p:cNvPr>
          <p:cNvSpPr>
            <a:spLocks noGrp="1"/>
          </p:cNvSpPr>
          <p:nvPr>
            <p:ph type="title"/>
          </p:nvPr>
        </p:nvSpPr>
        <p:spPr/>
        <p:txBody>
          <a:bodyPr/>
          <a:lstStyle/>
          <a:p>
            <a:r>
              <a:rPr lang="en-US" sz="4000" dirty="0"/>
              <a:t>Workday Assistant</a:t>
            </a:r>
          </a:p>
        </p:txBody>
      </p:sp>
      <p:pic>
        <p:nvPicPr>
          <p:cNvPr id="3" name="Content Placeholder 5" descr="Image of Workday Assistant button located in the bottom right corner of any page in Workday. ">
            <a:extLst>
              <a:ext uri="{FF2B5EF4-FFF2-40B4-BE49-F238E27FC236}">
                <a16:creationId xmlns:a16="http://schemas.microsoft.com/office/drawing/2014/main" id="{75111BF1-569D-48D8-9782-FC1295D7078C}"/>
              </a:ext>
            </a:extLst>
          </p:cNvPr>
          <p:cNvPicPr>
            <a:picLocks noChangeAspect="1"/>
          </p:cNvPicPr>
          <p:nvPr/>
        </p:nvPicPr>
        <p:blipFill>
          <a:blip r:embed="rId3"/>
          <a:stretch>
            <a:fillRect/>
          </a:stretch>
        </p:blipFill>
        <p:spPr>
          <a:xfrm>
            <a:off x="876299" y="1921004"/>
            <a:ext cx="5181600" cy="3331824"/>
          </a:xfrm>
          <a:prstGeom prst="rect">
            <a:avLst/>
          </a:prstGeom>
        </p:spPr>
      </p:pic>
      <p:pic>
        <p:nvPicPr>
          <p:cNvPr id="4" name="Content Placeholder 7" descr="Only ask questions about your personal personnel file. Do not ask about work related tasks. ">
            <a:extLst>
              <a:ext uri="{FF2B5EF4-FFF2-40B4-BE49-F238E27FC236}">
                <a16:creationId xmlns:a16="http://schemas.microsoft.com/office/drawing/2014/main" id="{DA3B00F9-45B2-4F4B-962E-242A45CC0619}"/>
              </a:ext>
              <a:ext uri="{C183D7F6-B498-43B3-948B-1728B52AA6E4}">
                <adec:decorative xmlns:adec="http://schemas.microsoft.com/office/drawing/2017/decorative" val="0"/>
              </a:ext>
            </a:extLst>
          </p:cNvPr>
          <p:cNvPicPr>
            <a:picLocks noChangeAspect="1"/>
          </p:cNvPicPr>
          <p:nvPr/>
        </p:nvPicPr>
        <p:blipFill rotWithShape="1">
          <a:blip r:embed="rId4"/>
          <a:srcRect t="32288"/>
          <a:stretch/>
        </p:blipFill>
        <p:spPr>
          <a:xfrm>
            <a:off x="7270677" y="802220"/>
            <a:ext cx="4083123" cy="4450607"/>
          </a:xfrm>
          <a:prstGeom prst="rect">
            <a:avLst/>
          </a:prstGeom>
        </p:spPr>
      </p:pic>
      <p:sp>
        <p:nvSpPr>
          <p:cNvPr id="5" name="TextBox 4">
            <a:extLst>
              <a:ext uri="{FF2B5EF4-FFF2-40B4-BE49-F238E27FC236}">
                <a16:creationId xmlns:a16="http://schemas.microsoft.com/office/drawing/2014/main" id="{7FF892F4-521B-47C2-9F3F-0F7FC9070BCE}"/>
              </a:ext>
              <a:ext uri="{C183D7F6-B498-43B3-948B-1728B52AA6E4}">
                <adec:decorative xmlns:adec="http://schemas.microsoft.com/office/drawing/2017/decorative" val="1"/>
              </a:ext>
            </a:extLst>
          </p:cNvPr>
          <p:cNvSpPr txBox="1"/>
          <p:nvPr/>
        </p:nvSpPr>
        <p:spPr>
          <a:xfrm>
            <a:off x="838199" y="5347895"/>
            <a:ext cx="5257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To open Workday Assistant, select icon in lower right corner on any Workday page.</a:t>
            </a:r>
          </a:p>
        </p:txBody>
      </p:sp>
      <p:sp>
        <p:nvSpPr>
          <p:cNvPr id="7" name="TextBox 6">
            <a:extLst>
              <a:ext uri="{FF2B5EF4-FFF2-40B4-BE49-F238E27FC236}">
                <a16:creationId xmlns:a16="http://schemas.microsoft.com/office/drawing/2014/main" id="{A4DD56FF-6CBB-48B0-8302-AC3537CC1763}"/>
              </a:ext>
              <a:ext uri="{C183D7F6-B498-43B3-948B-1728B52AA6E4}">
                <adec:decorative xmlns:adec="http://schemas.microsoft.com/office/drawing/2017/decorative" val="1"/>
              </a:ext>
            </a:extLst>
          </p:cNvPr>
          <p:cNvSpPr txBox="1"/>
          <p:nvPr/>
        </p:nvSpPr>
        <p:spPr>
          <a:xfrm>
            <a:off x="7270677" y="5347894"/>
            <a:ext cx="390826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Then, ask a question about your personal work needs.</a:t>
            </a:r>
          </a:p>
        </p:txBody>
      </p:sp>
    </p:spTree>
    <p:extLst>
      <p:ext uri="{BB962C8B-B14F-4D97-AF65-F5344CB8AC3E}">
        <p14:creationId xmlns:p14="http://schemas.microsoft.com/office/powerpoint/2010/main" val="328299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B1D4-EFD4-469A-8E0B-149A01FAC6E7}"/>
              </a:ext>
            </a:extLst>
          </p:cNvPr>
          <p:cNvSpPr>
            <a:spLocks noGrp="1"/>
          </p:cNvSpPr>
          <p:nvPr>
            <p:ph type="title"/>
          </p:nvPr>
        </p:nvSpPr>
        <p:spPr>
          <a:xfrm>
            <a:off x="838200" y="0"/>
            <a:ext cx="10515600" cy="1325563"/>
          </a:xfrm>
        </p:spPr>
        <p:txBody>
          <a:bodyPr/>
          <a:lstStyle/>
          <a:p>
            <a:r>
              <a:rPr lang="en-US" dirty="0"/>
              <a:t>Workday Assistant Capabilities</a:t>
            </a:r>
          </a:p>
        </p:txBody>
      </p:sp>
      <p:sp>
        <p:nvSpPr>
          <p:cNvPr id="3" name="Content Placeholder 2">
            <a:extLst>
              <a:ext uri="{FF2B5EF4-FFF2-40B4-BE49-F238E27FC236}">
                <a16:creationId xmlns:a16="http://schemas.microsoft.com/office/drawing/2014/main" id="{6C7F6FF7-FA58-4239-BD73-D652E375E12C}"/>
              </a:ext>
            </a:extLst>
          </p:cNvPr>
          <p:cNvSpPr>
            <a:spLocks noGrp="1"/>
          </p:cNvSpPr>
          <p:nvPr>
            <p:ph sz="half" idx="1"/>
          </p:nvPr>
        </p:nvSpPr>
        <p:spPr>
          <a:xfrm>
            <a:off x="916332" y="1043938"/>
            <a:ext cx="2225046" cy="5377801"/>
          </a:xfrm>
        </p:spPr>
        <p:txBody>
          <a:bodyPr>
            <a:normAutofit fontScale="40000" lnSpcReduction="20000"/>
          </a:bodyPr>
          <a:lstStyle/>
          <a:p>
            <a:pPr marL="0" indent="0">
              <a:buNone/>
            </a:pPr>
            <a:r>
              <a:rPr lang="en-US" sz="4000" b="1" dirty="0">
                <a:solidFill>
                  <a:srgbClr val="C00000"/>
                </a:solidFill>
              </a:rPr>
              <a:t>Benefits</a:t>
            </a:r>
          </a:p>
          <a:p>
            <a:pPr lvl="1"/>
            <a:r>
              <a:rPr lang="en-US" sz="4000" dirty="0"/>
              <a:t>View Dependents</a:t>
            </a:r>
          </a:p>
          <a:p>
            <a:pPr lvl="1"/>
            <a:r>
              <a:rPr lang="en-US" sz="4000" dirty="0"/>
              <a:t>View Benefits</a:t>
            </a:r>
          </a:p>
          <a:p>
            <a:pPr marL="0" indent="0">
              <a:buNone/>
            </a:pPr>
            <a:r>
              <a:rPr lang="en-US" sz="4000" b="1" dirty="0">
                <a:solidFill>
                  <a:srgbClr val="C00000"/>
                </a:solidFill>
              </a:rPr>
              <a:t>Expenses</a:t>
            </a:r>
          </a:p>
          <a:p>
            <a:pPr lvl="1"/>
            <a:r>
              <a:rPr lang="en-US" sz="4000" dirty="0"/>
              <a:t>View Expense Reports</a:t>
            </a:r>
          </a:p>
          <a:p>
            <a:pPr marL="0" indent="0">
              <a:buNone/>
            </a:pPr>
            <a:r>
              <a:rPr lang="en-US" sz="4000" b="1" dirty="0">
                <a:solidFill>
                  <a:srgbClr val="C00000"/>
                </a:solidFill>
              </a:rPr>
              <a:t>Human Resources</a:t>
            </a:r>
          </a:p>
          <a:p>
            <a:pPr lvl="1"/>
            <a:r>
              <a:rPr lang="en-US" sz="4000" dirty="0"/>
              <a:t>Email</a:t>
            </a:r>
          </a:p>
          <a:p>
            <a:pPr lvl="1"/>
            <a:r>
              <a:rPr lang="en-US" sz="4000" dirty="0"/>
              <a:t>Phone</a:t>
            </a:r>
          </a:p>
          <a:p>
            <a:pPr lvl="1"/>
            <a:r>
              <a:rPr lang="en-US" sz="4000" dirty="0"/>
              <a:t>Office Location</a:t>
            </a:r>
          </a:p>
          <a:p>
            <a:pPr lvl="1"/>
            <a:r>
              <a:rPr lang="en-US" sz="4000" dirty="0"/>
              <a:t>Contact Information</a:t>
            </a:r>
          </a:p>
          <a:p>
            <a:pPr lvl="1"/>
            <a:r>
              <a:rPr lang="en-US" sz="4000" dirty="0"/>
              <a:t>Title</a:t>
            </a:r>
          </a:p>
          <a:p>
            <a:pPr lvl="1"/>
            <a:r>
              <a:rPr lang="en-US" sz="4000" dirty="0"/>
              <a:t>Manager</a:t>
            </a:r>
          </a:p>
          <a:p>
            <a:pPr marL="0" indent="0">
              <a:buNone/>
            </a:pPr>
            <a:r>
              <a:rPr lang="en-US" sz="4000" b="1" dirty="0">
                <a:solidFill>
                  <a:srgbClr val="C00000"/>
                </a:solidFill>
              </a:rPr>
              <a:t>Pay</a:t>
            </a:r>
          </a:p>
          <a:p>
            <a:pPr lvl="1"/>
            <a:r>
              <a:rPr lang="en-US" sz="4000" dirty="0"/>
              <a:t>View Direct Deposit</a:t>
            </a:r>
          </a:p>
          <a:p>
            <a:pPr lvl="1"/>
            <a:r>
              <a:rPr lang="en-US" sz="4000" dirty="0"/>
              <a:t>View Pay Information</a:t>
            </a:r>
          </a:p>
          <a:p>
            <a:pPr lvl="1"/>
            <a:r>
              <a:rPr lang="en-US" sz="4000" dirty="0"/>
              <a:t>View Tax Forms</a:t>
            </a:r>
          </a:p>
          <a:p>
            <a:pPr lvl="1"/>
            <a:r>
              <a:rPr lang="en-US" sz="4000" dirty="0"/>
              <a:t>View W-4</a:t>
            </a:r>
          </a:p>
          <a:p>
            <a:pPr marL="457200" lvl="1" indent="0">
              <a:buNone/>
            </a:pPr>
            <a:endParaRPr lang="en-US" sz="3400" dirty="0"/>
          </a:p>
          <a:p>
            <a:pPr marL="0" indent="0">
              <a:buNone/>
            </a:pPr>
            <a:endParaRPr lang="en-US" dirty="0"/>
          </a:p>
        </p:txBody>
      </p:sp>
      <p:sp>
        <p:nvSpPr>
          <p:cNvPr id="7" name="Content Placeholder 3">
            <a:extLst>
              <a:ext uri="{FF2B5EF4-FFF2-40B4-BE49-F238E27FC236}">
                <a16:creationId xmlns:a16="http://schemas.microsoft.com/office/drawing/2014/main" id="{CB022626-2344-4931-AE28-B79770B017C1}"/>
              </a:ext>
            </a:extLst>
          </p:cNvPr>
          <p:cNvSpPr txBox="1">
            <a:spLocks/>
          </p:cNvSpPr>
          <p:nvPr/>
        </p:nvSpPr>
        <p:spPr>
          <a:xfrm>
            <a:off x="6777986" y="1264336"/>
            <a:ext cx="2499362" cy="5256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ontent Placeholder 3">
            <a:extLst>
              <a:ext uri="{FF2B5EF4-FFF2-40B4-BE49-F238E27FC236}">
                <a16:creationId xmlns:a16="http://schemas.microsoft.com/office/drawing/2014/main" id="{A9E974DF-FCCC-4C3B-831D-FBF7B44CAAAF}"/>
              </a:ext>
            </a:extLst>
          </p:cNvPr>
          <p:cNvSpPr txBox="1">
            <a:spLocks/>
          </p:cNvSpPr>
          <p:nvPr/>
        </p:nvSpPr>
        <p:spPr>
          <a:xfrm>
            <a:off x="3741137" y="1023575"/>
            <a:ext cx="2225046" cy="5507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Personal Data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Title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Manager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Birthday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Hire Date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Anniversary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Time in Position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Promotion Date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Employee ID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Org Details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Legal Name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Preferred Name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Profile Photo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Emergency Contacts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64DB3F-3BE8-4866-95D6-EBAC2C763AD0}"/>
              </a:ext>
            </a:extLst>
          </p:cNvPr>
          <p:cNvSpPr txBox="1">
            <a:spLocks/>
          </p:cNvSpPr>
          <p:nvPr/>
        </p:nvSpPr>
        <p:spPr>
          <a:xfrm>
            <a:off x="6565943" y="1073284"/>
            <a:ext cx="2499363" cy="54083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Procurement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View Orders</a:t>
            </a:r>
            <a:endPar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Productivity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Open My Drive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Recruiting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View Candidate Status</a:t>
            </a:r>
            <a:endPar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Team Management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Members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Anniversaries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Birthdays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Clock Status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Hire Dates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Promotion Dates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Time Off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Team Time in Position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3">
            <a:extLst>
              <a:ext uri="{FF2B5EF4-FFF2-40B4-BE49-F238E27FC236}">
                <a16:creationId xmlns:a16="http://schemas.microsoft.com/office/drawing/2014/main" id="{B4409995-4C89-8B44-8485-5EBE3D950499}"/>
              </a:ext>
            </a:extLst>
          </p:cNvPr>
          <p:cNvSpPr txBox="1">
            <a:spLocks/>
          </p:cNvSpPr>
          <p:nvPr/>
        </p:nvSpPr>
        <p:spPr>
          <a:xfrm>
            <a:off x="9277348" y="1043938"/>
            <a:ext cx="2499363" cy="5408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Time Off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Holiday Calendar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Request Time Off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View Time Off Balance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Time Tracking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Approve Timesheets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Check In/Check Out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Enter Time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20070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F279FB-5A1D-4809-ABC1-646C9A5EB29C}"/>
              </a:ext>
            </a:extLst>
          </p:cNvPr>
          <p:cNvSpPr>
            <a:spLocks noGrp="1"/>
          </p:cNvSpPr>
          <p:nvPr>
            <p:ph type="title"/>
          </p:nvPr>
        </p:nvSpPr>
        <p:spPr/>
        <p:txBody>
          <a:bodyPr>
            <a:normAutofit fontScale="90000"/>
          </a:bodyPr>
          <a:lstStyle/>
          <a:p>
            <a:r>
              <a:rPr lang="en-US" dirty="0"/>
              <a:t>Workday Assistant Limitations</a:t>
            </a:r>
          </a:p>
        </p:txBody>
      </p:sp>
      <p:sp>
        <p:nvSpPr>
          <p:cNvPr id="8" name="Text Placeholder 7">
            <a:extLst>
              <a:ext uri="{FF2B5EF4-FFF2-40B4-BE49-F238E27FC236}">
                <a16:creationId xmlns:a16="http://schemas.microsoft.com/office/drawing/2014/main" id="{1C0F8EAB-9109-44DA-A2AB-7DE89B020920}"/>
              </a:ext>
            </a:extLst>
          </p:cNvPr>
          <p:cNvSpPr>
            <a:spLocks noGrp="1"/>
          </p:cNvSpPr>
          <p:nvPr>
            <p:ph type="body" sz="half" idx="2"/>
          </p:nvPr>
        </p:nvSpPr>
        <p:spPr/>
        <p:txBody>
          <a:bodyPr/>
          <a:lstStyle/>
          <a:p>
            <a:r>
              <a:rPr lang="en-US" dirty="0"/>
              <a:t>The functions of the chatbot are limited and users will encounter stopping points.</a:t>
            </a:r>
          </a:p>
          <a:p>
            <a:pPr marL="285750" indent="-285750">
              <a:buFont typeface="Arial" panose="020B0604020202020204" pitchFamily="34" charset="0"/>
              <a:buChar char="•"/>
            </a:pPr>
            <a:r>
              <a:rPr lang="en-US" dirty="0"/>
              <a:t>Department specific reports</a:t>
            </a:r>
          </a:p>
          <a:p>
            <a:pPr marL="285750" indent="-285750">
              <a:buFont typeface="Arial" panose="020B0604020202020204" pitchFamily="34" charset="0"/>
              <a:buChar char="•"/>
            </a:pPr>
            <a:r>
              <a:rPr lang="en-US" dirty="0"/>
              <a:t>Dashboards</a:t>
            </a:r>
          </a:p>
          <a:p>
            <a:pPr marL="285750" indent="-285750">
              <a:buFont typeface="Arial" panose="020B0604020202020204" pitchFamily="34" charset="0"/>
              <a:buChar char="•"/>
            </a:pPr>
            <a:r>
              <a:rPr lang="en-US" dirty="0"/>
              <a:t>University specific functions</a:t>
            </a:r>
          </a:p>
          <a:p>
            <a:r>
              <a:rPr lang="en-US" dirty="0"/>
              <a:t> </a:t>
            </a:r>
          </a:p>
          <a:p>
            <a:r>
              <a:rPr lang="en-US" dirty="0"/>
              <a:t>HELP search will yield link to ISU Service Portal.</a:t>
            </a:r>
          </a:p>
        </p:txBody>
      </p:sp>
      <p:pic>
        <p:nvPicPr>
          <p:cNvPr id="7" name="Picture 6">
            <a:extLst>
              <a:ext uri="{FF2B5EF4-FFF2-40B4-BE49-F238E27FC236}">
                <a16:creationId xmlns:a16="http://schemas.microsoft.com/office/drawing/2014/main" id="{4E8CC6AB-506B-4E7A-B6B4-BBD105A59A45}"/>
              </a:ext>
            </a:extLst>
          </p:cNvPr>
          <p:cNvPicPr>
            <a:picLocks noChangeAspect="1"/>
          </p:cNvPicPr>
          <p:nvPr/>
        </p:nvPicPr>
        <p:blipFill>
          <a:blip r:embed="rId4"/>
          <a:stretch>
            <a:fillRect/>
          </a:stretch>
        </p:blipFill>
        <p:spPr>
          <a:xfrm>
            <a:off x="6852512" y="665270"/>
            <a:ext cx="4698585" cy="5142074"/>
          </a:xfrm>
          <a:prstGeom prst="rect">
            <a:avLst/>
          </a:prstGeom>
          <a:ln w="12700">
            <a:solidFill>
              <a:schemeClr val="tx1"/>
            </a:solidFill>
          </a:ln>
        </p:spPr>
      </p:pic>
    </p:spTree>
    <p:custDataLst>
      <p:tags r:id="rId1"/>
    </p:custDataLst>
    <p:extLst>
      <p:ext uri="{BB962C8B-B14F-4D97-AF65-F5344CB8AC3E}">
        <p14:creationId xmlns:p14="http://schemas.microsoft.com/office/powerpoint/2010/main" val="2818581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B18A-40DB-984C-ABA2-89121FA32585}"/>
              </a:ext>
            </a:extLst>
          </p:cNvPr>
          <p:cNvSpPr>
            <a:spLocks noGrp="1"/>
          </p:cNvSpPr>
          <p:nvPr>
            <p:ph type="ctrTitle"/>
          </p:nvPr>
        </p:nvSpPr>
        <p:spPr/>
        <p:txBody>
          <a:bodyPr/>
          <a:lstStyle/>
          <a:p>
            <a:r>
              <a:rPr lang="en-US" dirty="0"/>
              <a:t>Configurable Search</a:t>
            </a:r>
          </a:p>
        </p:txBody>
      </p:sp>
    </p:spTree>
    <p:extLst>
      <p:ext uri="{BB962C8B-B14F-4D97-AF65-F5344CB8AC3E}">
        <p14:creationId xmlns:p14="http://schemas.microsoft.com/office/powerpoint/2010/main" val="347275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9E66-4120-2141-877A-B80B36C4568F}"/>
              </a:ext>
            </a:extLst>
          </p:cNvPr>
          <p:cNvSpPr>
            <a:spLocks noGrp="1"/>
          </p:cNvSpPr>
          <p:nvPr>
            <p:ph type="title"/>
          </p:nvPr>
        </p:nvSpPr>
        <p:spPr/>
        <p:txBody>
          <a:bodyPr>
            <a:normAutofit fontScale="90000"/>
          </a:bodyPr>
          <a:lstStyle/>
          <a:p>
            <a:r>
              <a:rPr lang="en-US" dirty="0"/>
              <a:t>Search Landing Page Updates </a:t>
            </a:r>
            <a:br>
              <a:rPr lang="en-US" dirty="0"/>
            </a:br>
            <a:r>
              <a:rPr lang="en-US" sz="3100" dirty="0"/>
              <a:t>Reduced number of search categories and addition of badges</a:t>
            </a:r>
            <a:br>
              <a:rPr lang="en-US" dirty="0"/>
            </a:br>
            <a:endParaRPr lang="en-US" dirty="0"/>
          </a:p>
        </p:txBody>
      </p:sp>
      <p:sp>
        <p:nvSpPr>
          <p:cNvPr id="9" name="TextBox 8">
            <a:extLst>
              <a:ext uri="{FF2B5EF4-FFF2-40B4-BE49-F238E27FC236}">
                <a16:creationId xmlns:a16="http://schemas.microsoft.com/office/drawing/2014/main" id="{A36D614A-2218-9C4A-8EAB-697DE7EF422F}"/>
              </a:ext>
              <a:ext uri="{C183D7F6-B498-43B3-948B-1728B52AA6E4}">
                <adec:decorative xmlns:adec="http://schemas.microsoft.com/office/drawing/2017/decorative" val="1"/>
              </a:ext>
            </a:extLst>
          </p:cNvPr>
          <p:cNvSpPr txBox="1"/>
          <p:nvPr/>
        </p:nvSpPr>
        <p:spPr>
          <a:xfrm>
            <a:off x="302796" y="1548872"/>
            <a:ext cx="19123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Current menu for search results</a:t>
            </a:r>
          </a:p>
        </p:txBody>
      </p:sp>
      <p:pic>
        <p:nvPicPr>
          <p:cNvPr id="18" name="Content Placeholder 17" descr="Image of new search results page left menu showing reduced results list and badges to idenitfy number of returns. ">
            <a:extLst>
              <a:ext uri="{FF2B5EF4-FFF2-40B4-BE49-F238E27FC236}">
                <a16:creationId xmlns:a16="http://schemas.microsoft.com/office/drawing/2014/main" id="{FCF98F0A-92AC-484A-8EF2-C3C0AACC5C41}"/>
              </a:ext>
            </a:extLst>
          </p:cNvPr>
          <p:cNvPicPr>
            <a:picLocks noGrp="1" noChangeAspect="1"/>
          </p:cNvPicPr>
          <p:nvPr>
            <p:ph sz="half" idx="2"/>
          </p:nvPr>
        </p:nvPicPr>
        <p:blipFill>
          <a:blip r:embed="rId3"/>
          <a:stretch>
            <a:fillRect/>
          </a:stretch>
        </p:blipFill>
        <p:spPr>
          <a:xfrm>
            <a:off x="7335984" y="1463599"/>
            <a:ext cx="2108211" cy="4869510"/>
          </a:xfrm>
          <a:ln>
            <a:solidFill>
              <a:schemeClr val="tx1"/>
            </a:solidFill>
          </a:ln>
        </p:spPr>
      </p:pic>
      <p:pic>
        <p:nvPicPr>
          <p:cNvPr id="20" name="Content Placeholder 19" descr="Image of search results page left menu. ">
            <a:extLst>
              <a:ext uri="{FF2B5EF4-FFF2-40B4-BE49-F238E27FC236}">
                <a16:creationId xmlns:a16="http://schemas.microsoft.com/office/drawing/2014/main" id="{34365C8D-A045-B543-98B6-5021D0D342A2}"/>
              </a:ext>
            </a:extLst>
          </p:cNvPr>
          <p:cNvPicPr>
            <a:picLocks noGrp="1" noChangeAspect="1"/>
          </p:cNvPicPr>
          <p:nvPr>
            <p:ph sz="half" idx="1"/>
          </p:nvPr>
        </p:nvPicPr>
        <p:blipFill>
          <a:blip r:embed="rId4"/>
          <a:stretch>
            <a:fillRect/>
          </a:stretch>
        </p:blipFill>
        <p:spPr>
          <a:xfrm>
            <a:off x="2747805" y="1467072"/>
            <a:ext cx="1920401" cy="4866037"/>
          </a:xfrm>
          <a:ln>
            <a:solidFill>
              <a:schemeClr val="tx1"/>
            </a:solidFill>
          </a:ln>
        </p:spPr>
      </p:pic>
      <p:sp>
        <p:nvSpPr>
          <p:cNvPr id="21" name="Rectangle 20">
            <a:extLst>
              <a:ext uri="{FF2B5EF4-FFF2-40B4-BE49-F238E27FC236}">
                <a16:creationId xmlns:a16="http://schemas.microsoft.com/office/drawing/2014/main" id="{B6B201BA-0FFA-7A47-B38F-85CCCE60E7D7}"/>
              </a:ext>
              <a:ext uri="{C183D7F6-B498-43B3-948B-1728B52AA6E4}">
                <adec:decorative xmlns:adec="http://schemas.microsoft.com/office/drawing/2017/decorative" val="1"/>
              </a:ext>
            </a:extLst>
          </p:cNvPr>
          <p:cNvSpPr/>
          <p:nvPr/>
        </p:nvSpPr>
        <p:spPr>
          <a:xfrm>
            <a:off x="5200859" y="1553105"/>
            <a:ext cx="19204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New menu for search results</a:t>
            </a:r>
          </a:p>
        </p:txBody>
      </p:sp>
      <p:cxnSp>
        <p:nvCxnSpPr>
          <p:cNvPr id="26" name="Straight Arrow Connector 25">
            <a:extLst>
              <a:ext uri="{FF2B5EF4-FFF2-40B4-BE49-F238E27FC236}">
                <a16:creationId xmlns:a16="http://schemas.microsoft.com/office/drawing/2014/main" id="{F291F7BB-8000-7746-9B43-29DDEE198169}"/>
              </a:ext>
              <a:ext uri="{C183D7F6-B498-43B3-948B-1728B52AA6E4}">
                <adec:decorative xmlns:adec="http://schemas.microsoft.com/office/drawing/2017/decorative" val="1"/>
              </a:ext>
            </a:extLst>
          </p:cNvPr>
          <p:cNvCxnSpPr>
            <a:cxnSpLocks/>
          </p:cNvCxnSpPr>
          <p:nvPr/>
        </p:nvCxnSpPr>
        <p:spPr>
          <a:xfrm flipV="1">
            <a:off x="6798933" y="1734934"/>
            <a:ext cx="537051" cy="257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CB0CD6-3267-1946-A6ED-E9FEAA47FEA9}"/>
              </a:ext>
              <a:ext uri="{C183D7F6-B498-43B3-948B-1728B52AA6E4}">
                <adec:decorative xmlns:adec="http://schemas.microsoft.com/office/drawing/2017/decorative" val="1"/>
              </a:ext>
            </a:extLst>
          </p:cNvPr>
          <p:cNvCxnSpPr>
            <a:cxnSpLocks/>
          </p:cNvCxnSpPr>
          <p:nvPr/>
        </p:nvCxnSpPr>
        <p:spPr>
          <a:xfrm flipV="1">
            <a:off x="1906155" y="1734934"/>
            <a:ext cx="827217" cy="27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628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9E66-4120-2141-877A-B80B36C4568F}"/>
              </a:ext>
            </a:extLst>
          </p:cNvPr>
          <p:cNvSpPr>
            <a:spLocks noGrp="1"/>
          </p:cNvSpPr>
          <p:nvPr>
            <p:ph type="title"/>
          </p:nvPr>
        </p:nvSpPr>
        <p:spPr/>
        <p:txBody>
          <a:bodyPr>
            <a:normAutofit fontScale="90000"/>
          </a:bodyPr>
          <a:lstStyle/>
          <a:p>
            <a:r>
              <a:rPr lang="en-US" dirty="0"/>
              <a:t>Search Landing Page Updates </a:t>
            </a:r>
            <a:br>
              <a:rPr lang="en-US" dirty="0"/>
            </a:br>
            <a:r>
              <a:rPr lang="en-US" sz="3100" dirty="0"/>
              <a:t>Customizable search results menu</a:t>
            </a:r>
            <a:br>
              <a:rPr lang="en-US" dirty="0"/>
            </a:br>
            <a:endParaRPr lang="en-US" dirty="0"/>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FFC09AD5-B7EC-734F-A2AB-9A927823B143}"/>
              </a:ext>
            </a:extLst>
          </p:cNvPr>
          <p:cNvPicPr>
            <a:picLocks noGrp="1" noChangeAspect="1"/>
          </p:cNvPicPr>
          <p:nvPr>
            <p:ph sz="half" idx="1"/>
          </p:nvPr>
        </p:nvPicPr>
        <p:blipFill>
          <a:blip r:embed="rId3"/>
          <a:stretch>
            <a:fillRect/>
          </a:stretch>
        </p:blipFill>
        <p:spPr>
          <a:xfrm>
            <a:off x="3290887" y="1447800"/>
            <a:ext cx="5610225" cy="4480270"/>
          </a:xfrm>
          <a:ln>
            <a:solidFill>
              <a:schemeClr val="tx1"/>
            </a:solidFill>
          </a:ln>
        </p:spPr>
      </p:pic>
    </p:spTree>
    <p:extLst>
      <p:ext uri="{BB962C8B-B14F-4D97-AF65-F5344CB8AC3E}">
        <p14:creationId xmlns:p14="http://schemas.microsoft.com/office/powerpoint/2010/main" val="560731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descr="Workday Today changes coming in &#10;Spring 2022. Additional information coming soon. &#10;">
            <a:extLst>
              <a:ext uri="{FF2B5EF4-FFF2-40B4-BE49-F238E27FC236}">
                <a16:creationId xmlns:a16="http://schemas.microsoft.com/office/drawing/2014/main" id="{C018723C-1B66-FF4C-9D4C-192DE3096907}"/>
              </a:ext>
            </a:extLst>
          </p:cNvPr>
          <p:cNvSpPr txBox="1">
            <a:spLocks/>
          </p:cNvSpPr>
          <p:nvPr/>
        </p:nvSpPr>
        <p:spPr>
          <a:xfrm>
            <a:off x="3359048" y="1087347"/>
            <a:ext cx="5473904" cy="4330709"/>
          </a:xfrm>
          <a:prstGeom prst="rect">
            <a:avLst/>
          </a:prstGeom>
          <a:solidFill>
            <a:schemeClr val="bg1"/>
          </a:solidFill>
          <a:ln w="76200">
            <a:solidFill>
              <a:schemeClr val="accent2"/>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F1BE4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rPr>
              <a:t>Workday Today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rPr>
              <a:t>Go Live Date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January 10, 2022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8849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descr="Workday Today changes coming in &#10;Spring 2022. Additional information coming soon. &#10;">
            <a:extLst>
              <a:ext uri="{FF2B5EF4-FFF2-40B4-BE49-F238E27FC236}">
                <a16:creationId xmlns:a16="http://schemas.microsoft.com/office/drawing/2014/main" id="{C018723C-1B66-FF4C-9D4C-192DE3096907}"/>
              </a:ext>
            </a:extLst>
          </p:cNvPr>
          <p:cNvSpPr txBox="1">
            <a:spLocks/>
          </p:cNvSpPr>
          <p:nvPr/>
        </p:nvSpPr>
        <p:spPr>
          <a:xfrm>
            <a:off x="742847" y="1246092"/>
            <a:ext cx="4864099" cy="4330709"/>
          </a:xfrm>
          <a:prstGeom prst="rect">
            <a:avLst/>
          </a:prstGeom>
          <a:solidFill>
            <a:schemeClr val="bg1"/>
          </a:solidFill>
          <a:ln w="76200">
            <a:solidFill>
              <a:schemeClr val="accent2"/>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F1BE4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Virtual Office Hours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Date: January 10</a:t>
            </a:r>
            <a:r>
              <a:rPr kumimoji="0" 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th</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Time: 8:00AM - 5:00PM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Location: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Webex</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iastate.webex.com/meet/dswalker</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Email: </a:t>
            </a:r>
            <a:r>
              <a:rPr kumimoji="0" lang="en-US" sz="2400" b="0" i="0" u="none" strike="noStrike" kern="1200" cap="none" spc="0" normalizeH="0" baseline="0" noProof="0" dirty="0">
                <a:ln>
                  <a:noFill/>
                </a:ln>
                <a:solidFill>
                  <a:srgbClr val="F1BE48"/>
                </a:solidFill>
                <a:effectLst/>
                <a:uLnTx/>
                <a:uFillTx/>
                <a:latin typeface="Arial" panose="020B0604020202020204" pitchFamily="34" charset="0"/>
                <a:ea typeface="+mn-ea"/>
                <a:cs typeface="Arial" panose="020B0604020202020204" pitchFamily="34" charset="0"/>
                <a:hlinkClick r:id="rId4" tooltip="mailto:workcyte_feedback@iastate.edu"/>
              </a:rPr>
              <a:t>workcyte_feedback@iastate.edu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tooltip="mailto:workcyte_feedback@iastate.edu"/>
              </a:rPr>
              <a:t>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ubtitle 2" descr="Workday Today changes coming in &#10;Spring 2022. Additional information coming soon. &#10;">
            <a:extLst>
              <a:ext uri="{FF2B5EF4-FFF2-40B4-BE49-F238E27FC236}">
                <a16:creationId xmlns:a16="http://schemas.microsoft.com/office/drawing/2014/main" id="{FF1A9BA6-1048-401C-A9F4-98A1EE20AEBD}"/>
              </a:ext>
            </a:extLst>
          </p:cNvPr>
          <p:cNvSpPr txBox="1">
            <a:spLocks/>
          </p:cNvSpPr>
          <p:nvPr/>
        </p:nvSpPr>
        <p:spPr>
          <a:xfrm>
            <a:off x="6451600" y="1263645"/>
            <a:ext cx="4864100" cy="4330709"/>
          </a:xfrm>
          <a:prstGeom prst="rect">
            <a:avLst/>
          </a:prstGeom>
          <a:solidFill>
            <a:schemeClr val="bg1"/>
          </a:solidFill>
          <a:ln w="76200">
            <a:solidFill>
              <a:schemeClr val="accent2"/>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F1BE4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Virtual Office Hours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Date: January 12</a:t>
            </a:r>
            <a:r>
              <a:rPr kumimoji="0" lang="en-US" sz="2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th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Time: 8:00AM - 5:00PM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Location: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Webex</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iastate.webex.com/meet/dswalker</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Email: </a:t>
            </a:r>
            <a:r>
              <a:rPr kumimoji="0" lang="en-US" sz="2400" b="0" i="0" u="none" strike="noStrike" kern="1200" cap="none" spc="0" normalizeH="0" baseline="0" noProof="0" dirty="0">
                <a:ln>
                  <a:noFill/>
                </a:ln>
                <a:solidFill>
                  <a:srgbClr val="F1BE48"/>
                </a:solidFill>
                <a:effectLst/>
                <a:uLnTx/>
                <a:uFillTx/>
                <a:latin typeface="Arial" panose="020B0604020202020204" pitchFamily="34" charset="0"/>
                <a:ea typeface="+mn-ea"/>
                <a:cs typeface="Arial" panose="020B0604020202020204" pitchFamily="34" charset="0"/>
                <a:hlinkClick r:id="rId4" tooltip="mailto:workcyte_feedback@iastate.edu"/>
              </a:rPr>
              <a:t>workcyte_feedback@iastate.edu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tooltip="mailto:workcyte_feedback@iastate.edu"/>
              </a:rPr>
              <a:t>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A22E6B8F-01A3-4B2E-AE14-FA07D22A7C3A}"/>
              </a:ext>
            </a:extLst>
          </p:cNvPr>
          <p:cNvSpPr txBox="1">
            <a:spLocks/>
          </p:cNvSpPr>
          <p:nvPr/>
        </p:nvSpPr>
        <p:spPr>
          <a:xfrm>
            <a:off x="742846" y="365125"/>
            <a:ext cx="10610953" cy="1325563"/>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b="1" i="0" kern="1200" spc="-150">
                <a:solidFill>
                  <a:schemeClr val="bg1"/>
                </a:solidFill>
                <a:latin typeface="Arial Narrow" panose="020B0604020202020204" pitchFamily="34" charset="0"/>
                <a:ea typeface="+mj-ea"/>
                <a:cs typeface="Arial Narrow"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150" normalizeH="0" baseline="0" noProof="0" dirty="0">
                <a:ln>
                  <a:noFill/>
                </a:ln>
                <a:solidFill>
                  <a:srgbClr val="FFFFFF"/>
                </a:solidFill>
                <a:effectLst/>
                <a:uLnTx/>
                <a:uFillTx/>
                <a:latin typeface="Arial Narrow" panose="020B0604020202020204" pitchFamily="34" charset="0"/>
                <a:ea typeface="+mj-ea"/>
              </a:rPr>
              <a:t>Need Help?</a:t>
            </a:r>
            <a:br>
              <a:rPr kumimoji="0" lang="en-US" sz="6000" b="1" i="0" u="none" strike="noStrike" kern="1200" cap="none" spc="-150" normalizeH="0" baseline="0" noProof="0" dirty="0">
                <a:ln>
                  <a:noFill/>
                </a:ln>
                <a:solidFill>
                  <a:srgbClr val="FFFFFF"/>
                </a:solidFill>
                <a:effectLst/>
                <a:uLnTx/>
                <a:uFillTx/>
                <a:latin typeface="Arial Narrow" panose="020B0604020202020204" pitchFamily="34" charset="0"/>
                <a:ea typeface="+mj-ea"/>
              </a:rPr>
            </a:br>
            <a:endParaRPr kumimoji="0" lang="en-US" sz="6000" b="1" i="0" u="none" strike="noStrike" kern="1200" cap="none" spc="-150" normalizeH="0" baseline="0" noProof="0" dirty="0">
              <a:ln>
                <a:noFill/>
              </a:ln>
              <a:solidFill>
                <a:srgbClr val="FFFFFF"/>
              </a:solidFill>
              <a:effectLst/>
              <a:uLnTx/>
              <a:uFillTx/>
              <a:latin typeface="Arial Narrow" panose="020B0604020202020204" pitchFamily="34" charset="0"/>
              <a:ea typeface="+mj-ea"/>
            </a:endParaRPr>
          </a:p>
        </p:txBody>
      </p:sp>
    </p:spTree>
    <p:extLst>
      <p:ext uri="{BB962C8B-B14F-4D97-AF65-F5344CB8AC3E}">
        <p14:creationId xmlns:p14="http://schemas.microsoft.com/office/powerpoint/2010/main" val="121334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6553196" cy="2774731"/>
          </a:xfrm>
        </p:spPr>
        <p:txBody>
          <a:bodyPr anchor="ctr">
            <a:normAutofit fontScale="92500" lnSpcReduction="10000"/>
          </a:bodyP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676362" y="2117468"/>
            <a:ext cx="1107716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8102E"/>
                </a:solidFill>
                <a:effectLst/>
                <a:uLnTx/>
                <a:uFillTx/>
                <a:latin typeface="Arial" panose="020B0604020202020204" pitchFamily="34" charset="0"/>
                <a:ea typeface="+mn-ea"/>
                <a:cs typeface="Arial" panose="020B0604020202020204" pitchFamily="34" charset="0"/>
              </a:rPr>
              <a:t>Administrative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C8102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Dwaine Heppler, Ed Holland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rial" panose="020B0604020202020204" pitchFamily="34" charset="0"/>
                <a:cs typeface="Arial" panose="020B0604020202020204" pitchFamily="34" charset="0"/>
              </a:rPr>
              <a:t>University Human Resources</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962345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B18A-40DB-984C-ABA2-89121FA32585}"/>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738964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10798626" cy="2774731"/>
          </a:xfrm>
        </p:spPr>
        <p:txBody>
          <a:bodyPr anchor="ct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409305" y="1784116"/>
            <a:ext cx="11639002" cy="5632311"/>
          </a:xfrm>
          <a:prstGeom prst="rect">
            <a:avLst/>
          </a:prstGeom>
          <a:noFill/>
        </p:spPr>
        <p:txBody>
          <a:bodyPr wrap="square" lIns="91440" tIns="45720" rIns="91440" bIns="45720" rtlCol="0" anchor="t">
            <a:spAutoFit/>
          </a:bodyPr>
          <a:lstStyle/>
          <a:p>
            <a:r>
              <a:rPr lang="en-US" sz="3600" b="1" dirty="0">
                <a:solidFill>
                  <a:srgbClr val="C8102E"/>
                </a:solidFill>
                <a:latin typeface="Arial" panose="020B0604020202020204" pitchFamily="34" charset="0"/>
                <a:cs typeface="Arial" panose="020B0604020202020204" pitchFamily="34" charset="0"/>
              </a:rPr>
              <a:t>Professional and Scientific Council </a:t>
            </a:r>
          </a:p>
          <a:p>
            <a:r>
              <a:rPr lang="en-US" sz="3600" b="1" dirty="0">
                <a:solidFill>
                  <a:srgbClr val="C8102E"/>
                </a:solidFill>
                <a:latin typeface="Arial" panose="020B0604020202020204" pitchFamily="34" charset="0"/>
                <a:cs typeface="Arial" panose="020B0604020202020204" pitchFamily="34" charset="0"/>
              </a:rPr>
              <a:t>Executive Committee Reports</a:t>
            </a: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President – Chris Johnsen</a:t>
            </a: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Secretary/Treasurer – Sarah Larkin</a:t>
            </a:r>
          </a:p>
          <a:p>
            <a:pPr marL="571500" indent="-571500">
              <a:lnSpc>
                <a:spcPct val="150000"/>
              </a:lnSpc>
              <a:buFont typeface="Wingdings" panose="05000000000000000000" pitchFamily="2" charset="2"/>
              <a:buChar char="§"/>
            </a:pPr>
            <a:r>
              <a:rPr lang="en-US" sz="2400" b="1" dirty="0">
                <a:latin typeface="Arial"/>
                <a:cs typeface="Arial"/>
              </a:rPr>
              <a:t>Vice President for Equity and Inclusion – Jahmai Fisher</a:t>
            </a:r>
            <a:endParaRPr lang="en-US" sz="2400" b="1" dirty="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Vice President for University Community Relations – Gayle Mastbergen (for John Burnet-Larkins)</a:t>
            </a: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Vice President for University Planning and Budget – John Hascall</a:t>
            </a:r>
          </a:p>
          <a:p>
            <a:endParaRPr lang="en-US" sz="3600" b="1" dirty="0">
              <a:solidFill>
                <a:srgbClr val="C8102E"/>
              </a:solidFill>
              <a:latin typeface="Arial" panose="020B0604020202020204" pitchFamily="34" charset="0"/>
              <a:cs typeface="Arial" panose="020B0604020202020204" pitchFamily="34" charset="0"/>
            </a:endParaRPr>
          </a:p>
          <a:p>
            <a:endParaRPr lang="en-US" sz="3600" b="1" dirty="0">
              <a:solidFill>
                <a:srgbClr val="C810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4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10798626" cy="2774731"/>
          </a:xfrm>
        </p:spPr>
        <p:txBody>
          <a:bodyPr anchor="ct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552999" y="1609101"/>
            <a:ext cx="11216635" cy="6186309"/>
          </a:xfrm>
          <a:prstGeom prst="rect">
            <a:avLst/>
          </a:prstGeom>
          <a:noFill/>
        </p:spPr>
        <p:txBody>
          <a:bodyPr wrap="square" rtlCol="0">
            <a:spAutoFit/>
          </a:bodyPr>
          <a:lstStyle/>
          <a:p>
            <a:r>
              <a:rPr lang="en-US" sz="3600" b="1" dirty="0">
                <a:solidFill>
                  <a:srgbClr val="C8102E"/>
                </a:solidFill>
                <a:latin typeface="Arial" panose="020B0604020202020204" pitchFamily="34" charset="0"/>
                <a:cs typeface="Arial" panose="020B0604020202020204" pitchFamily="34" charset="0"/>
              </a:rPr>
              <a:t>Professional and Scientific Council </a:t>
            </a:r>
          </a:p>
          <a:p>
            <a:r>
              <a:rPr lang="en-US" sz="3600" b="1" dirty="0">
                <a:solidFill>
                  <a:srgbClr val="C8102E"/>
                </a:solidFill>
                <a:latin typeface="Arial" panose="020B0604020202020204" pitchFamily="34" charset="0"/>
                <a:cs typeface="Arial" panose="020B0604020202020204" pitchFamily="34" charset="0"/>
              </a:rPr>
              <a:t>Committee Reports</a:t>
            </a: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Awards – Susy Ankerstjerne</a:t>
            </a: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Communications – Deanna Sargent</a:t>
            </a: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Compensation and Benefits – Patrick Wall</a:t>
            </a: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Peer Advocacy – Jacob Larsen</a:t>
            </a: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Policies and Procedures – Paul </a:t>
            </a:r>
            <a:r>
              <a:rPr lang="en-US" sz="2400" b="1" dirty="0" err="1">
                <a:latin typeface="Arial" panose="020B0604020202020204" pitchFamily="34" charset="0"/>
                <a:cs typeface="Arial" panose="020B0604020202020204" pitchFamily="34" charset="0"/>
              </a:rPr>
              <a:t>Easker</a:t>
            </a:r>
            <a:endParaRPr lang="en-US" sz="2400" b="1" dirty="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Professional Development – Matthew </a:t>
            </a:r>
            <a:r>
              <a:rPr lang="en-US" sz="2400" b="1" dirty="0" err="1">
                <a:latin typeface="Arial" panose="020B0604020202020204" pitchFamily="34" charset="0"/>
                <a:cs typeface="Arial" panose="020B0604020202020204" pitchFamily="34" charset="0"/>
              </a:rPr>
              <a:t>Femrite</a:t>
            </a:r>
            <a:endParaRPr lang="en-US" sz="2400" b="1" dirty="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Representation – Jason Follett</a:t>
            </a:r>
          </a:p>
          <a:p>
            <a:endParaRPr lang="en-US" sz="3600" b="1" dirty="0">
              <a:solidFill>
                <a:srgbClr val="C8102E"/>
              </a:solidFill>
              <a:latin typeface="Arial" panose="020B0604020202020204" pitchFamily="34" charset="0"/>
              <a:cs typeface="Arial" panose="020B0604020202020204" pitchFamily="34" charset="0"/>
            </a:endParaRPr>
          </a:p>
          <a:p>
            <a:endParaRPr lang="en-US" sz="3600" b="1" dirty="0">
              <a:solidFill>
                <a:srgbClr val="C810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769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10798626" cy="2774731"/>
          </a:xfrm>
        </p:spPr>
        <p:txBody>
          <a:bodyPr anchor="ct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552999" y="1985276"/>
            <a:ext cx="10460745" cy="1200329"/>
          </a:xfrm>
          <a:prstGeom prst="rect">
            <a:avLst/>
          </a:prstGeom>
          <a:noFill/>
        </p:spPr>
        <p:txBody>
          <a:bodyPr wrap="square" rtlCol="0">
            <a:spAutoFit/>
          </a:bodyPr>
          <a:lstStyle/>
          <a:p>
            <a:r>
              <a:rPr lang="en-US" sz="3600" b="1" dirty="0">
                <a:solidFill>
                  <a:srgbClr val="C8102E"/>
                </a:solidFill>
                <a:latin typeface="Arial" panose="020B0604020202020204" pitchFamily="34" charset="0"/>
                <a:cs typeface="Arial" panose="020B0604020202020204" pitchFamily="34" charset="0"/>
              </a:rPr>
              <a:t>Unfinished Business and General Orders</a:t>
            </a:r>
          </a:p>
          <a:p>
            <a:endParaRPr lang="en-US" sz="3600" b="1" dirty="0">
              <a:solidFill>
                <a:srgbClr val="C810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967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552999" y="1975002"/>
            <a:ext cx="10460745" cy="2616101"/>
          </a:xfrm>
          <a:prstGeom prst="rect">
            <a:avLst/>
          </a:prstGeom>
          <a:noFill/>
        </p:spPr>
        <p:txBody>
          <a:bodyPr wrap="square" lIns="91440" tIns="45720" rIns="91440" bIns="45720" rtlCol="0" anchor="t">
            <a:spAutoFit/>
          </a:bodyPr>
          <a:lstStyle/>
          <a:p>
            <a:r>
              <a:rPr lang="en-US" sz="3600" b="1" dirty="0">
                <a:solidFill>
                  <a:srgbClr val="C8102E"/>
                </a:solidFill>
                <a:latin typeface="Arial" panose="020B0604020202020204" pitchFamily="34" charset="0"/>
                <a:cs typeface="Arial" panose="020B0604020202020204" pitchFamily="34" charset="0"/>
              </a:rPr>
              <a:t>New Business </a:t>
            </a:r>
          </a:p>
          <a:p>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US" sz="2800" b="1" dirty="0">
              <a:latin typeface="Arial"/>
              <a:ea typeface="+mn-lt"/>
              <a:cs typeface="+mn-lt"/>
            </a:endParaRPr>
          </a:p>
          <a:p>
            <a:r>
              <a:rPr lang="en-US" sz="2400" b="1" dirty="0">
                <a:latin typeface="Arial"/>
                <a:cs typeface="Arial"/>
              </a:rPr>
              <a:t>	</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332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10798626" cy="2774731"/>
          </a:xfrm>
        </p:spPr>
        <p:txBody>
          <a:bodyPr anchor="ct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552999" y="2194413"/>
            <a:ext cx="11216635" cy="1754326"/>
          </a:xfrm>
          <a:prstGeom prst="rect">
            <a:avLst/>
          </a:prstGeom>
          <a:noFill/>
        </p:spPr>
        <p:txBody>
          <a:bodyPr wrap="square" rtlCol="0">
            <a:spAutoFit/>
          </a:bodyPr>
          <a:lstStyle/>
          <a:p>
            <a:r>
              <a:rPr lang="en-US" sz="3600" b="1" dirty="0">
                <a:solidFill>
                  <a:srgbClr val="C8102E"/>
                </a:solidFill>
                <a:latin typeface="Arial" panose="020B0604020202020204" pitchFamily="34" charset="0"/>
                <a:cs typeface="Arial" panose="020B0604020202020204" pitchFamily="34" charset="0"/>
              </a:rPr>
              <a:t>Open Discussion for the Betterment of Council</a:t>
            </a:r>
          </a:p>
          <a:p>
            <a:endParaRPr lang="en-US" sz="3600" b="1" dirty="0">
              <a:solidFill>
                <a:srgbClr val="C8102E"/>
              </a:solidFill>
              <a:latin typeface="Arial" panose="020B0604020202020204" pitchFamily="34" charset="0"/>
              <a:cs typeface="Arial" panose="020B0604020202020204" pitchFamily="34" charset="0"/>
            </a:endParaRPr>
          </a:p>
          <a:p>
            <a:endParaRPr lang="en-US" sz="3600" b="1" dirty="0">
              <a:solidFill>
                <a:srgbClr val="C810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170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10798626" cy="2774731"/>
          </a:xfrm>
        </p:spPr>
        <p:txBody>
          <a:bodyPr anchor="ct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523690" y="1436737"/>
            <a:ext cx="11765276" cy="5539978"/>
          </a:xfrm>
          <a:prstGeom prst="rect">
            <a:avLst/>
          </a:prstGeom>
          <a:noFill/>
        </p:spPr>
        <p:txBody>
          <a:bodyPr wrap="square" lIns="91440" tIns="45720" rIns="91440" bIns="45720" rtlCol="0" anchor="t">
            <a:spAutoFit/>
          </a:bodyPr>
          <a:lstStyle/>
          <a:p>
            <a:pPr>
              <a:lnSpc>
                <a:spcPct val="150000"/>
              </a:lnSpc>
            </a:pPr>
            <a:r>
              <a:rPr lang="en-US" sz="3600" b="1" dirty="0">
                <a:solidFill>
                  <a:srgbClr val="C8102E"/>
                </a:solidFill>
                <a:latin typeface="Arial"/>
                <a:cs typeface="Arial"/>
              </a:rPr>
              <a:t>Announcements</a:t>
            </a:r>
            <a:endParaRPr lang="en-US" dirty="0"/>
          </a:p>
          <a:p>
            <a:pPr marL="342900" indent="-342900">
              <a:buFont typeface="Wingdings" panose="05000000000000000000" pitchFamily="2" charset="2"/>
              <a:buChar char="§"/>
            </a:pPr>
            <a:r>
              <a:rPr lang="en-US" sz="2400" b="1" dirty="0">
                <a:latin typeface="Arial"/>
                <a:cs typeface="Arial"/>
              </a:rPr>
              <a:t>Announcements from Councilors</a:t>
            </a:r>
          </a:p>
          <a:p>
            <a:endParaRPr lang="en-US" sz="2400" b="1" dirty="0">
              <a:latin typeface="Arial"/>
              <a:cs typeface="Arial"/>
            </a:endParaRPr>
          </a:p>
          <a:p>
            <a:pPr marL="342900" indent="-342900">
              <a:buFont typeface="Wingdings" panose="05000000000000000000" pitchFamily="2" charset="2"/>
              <a:buChar char="§"/>
            </a:pPr>
            <a:r>
              <a:rPr lang="en-US" sz="2400" b="1" dirty="0">
                <a:latin typeface="Arial"/>
                <a:cs typeface="Arial"/>
              </a:rPr>
              <a:t>Seminar Series Event:</a:t>
            </a:r>
            <a:r>
              <a:rPr lang="en-US" sz="2400" b="1" dirty="0">
                <a:latin typeface="Arial"/>
                <a:ea typeface="+mn-lt"/>
                <a:cs typeface="Arial"/>
              </a:rPr>
              <a:t> </a:t>
            </a:r>
            <a:r>
              <a:rPr lang="en-US" sz="2400" dirty="0">
                <a:latin typeface="Arial"/>
                <a:ea typeface="+mn-lt"/>
                <a:cs typeface="+mn-lt"/>
              </a:rPr>
              <a:t>Non-diet, Weight Inclusive Approaches to Well-being: </a:t>
            </a:r>
          </a:p>
          <a:p>
            <a:r>
              <a:rPr lang="en-US" sz="2400" dirty="0">
                <a:latin typeface="Arial"/>
                <a:ea typeface="+mn-lt"/>
                <a:cs typeface="+mn-lt"/>
              </a:rPr>
              <a:t>Learn how to establish food freedom and body liberation, January 11,2022, 2-3 PM, 3580 Memorial Union/WebEx</a:t>
            </a:r>
            <a:endParaRPr lang="en-US" dirty="0">
              <a:latin typeface="Arial"/>
              <a:cs typeface="Calibri" panose="020F0502020204030204"/>
            </a:endParaRPr>
          </a:p>
          <a:p>
            <a:endParaRPr lang="en-US" sz="2400" b="1" dirty="0">
              <a:latin typeface="Arial"/>
              <a:cs typeface="Arial"/>
            </a:endParaRPr>
          </a:p>
          <a:p>
            <a:pPr marL="342900" indent="-342900">
              <a:buFont typeface="Wingdings" panose="05000000000000000000" pitchFamily="2" charset="2"/>
              <a:buChar char="§"/>
            </a:pPr>
            <a:r>
              <a:rPr lang="en-US" sz="2400" b="1" dirty="0">
                <a:latin typeface="Arial"/>
                <a:cs typeface="Arial"/>
              </a:rPr>
              <a:t>Executive Committee Meeting</a:t>
            </a:r>
          </a:p>
          <a:p>
            <a:r>
              <a:rPr lang="en-US" sz="2400" b="1" dirty="0">
                <a:latin typeface="Arial"/>
                <a:cs typeface="Arial"/>
              </a:rPr>
              <a:t>  	</a:t>
            </a:r>
            <a:r>
              <a:rPr lang="en-US" sz="2400" dirty="0">
                <a:latin typeface="Arial"/>
                <a:cs typeface="Arial"/>
              </a:rPr>
              <a:t>January 20, 10 a.m. – noon, 206 Durham</a:t>
            </a:r>
          </a:p>
          <a:p>
            <a:r>
              <a:rPr lang="en-US" sz="2400" b="1" dirty="0">
                <a:latin typeface="Arial"/>
                <a:cs typeface="Arial"/>
              </a:rPr>
              <a:t>       </a:t>
            </a:r>
          </a:p>
          <a:p>
            <a:pPr marL="342900" indent="-342900">
              <a:buFont typeface="Wingdings,Sans-Serif"/>
              <a:buChar char="§"/>
            </a:pPr>
            <a:r>
              <a:rPr lang="en-US" sz="2400" b="1" dirty="0">
                <a:latin typeface="Arial"/>
                <a:cs typeface="Arial"/>
              </a:rPr>
              <a:t>General Council Meeting</a:t>
            </a:r>
            <a:endParaRPr lang="en-US" sz="2400" dirty="0">
              <a:latin typeface="Arial"/>
              <a:ea typeface="+mn-lt"/>
              <a:cs typeface="Arial"/>
            </a:endParaRPr>
          </a:p>
          <a:p>
            <a:r>
              <a:rPr lang="en-US" sz="2400" b="1" dirty="0">
                <a:latin typeface="Arial"/>
                <a:cs typeface="Arial"/>
              </a:rPr>
              <a:t>  </a:t>
            </a:r>
            <a:r>
              <a:rPr lang="en-US" sz="2400" dirty="0">
                <a:latin typeface="Arial"/>
                <a:cs typeface="Arial"/>
              </a:rPr>
              <a:t>February 3, 2022 2:10 p.m. - 4 p.m. 3580 Memorial Union/ WebEx</a:t>
            </a:r>
            <a:endParaRPr lang="en-US" dirty="0"/>
          </a:p>
          <a:p>
            <a:endParaRPr lang="en-US" sz="3600" b="1" dirty="0">
              <a:solidFill>
                <a:srgbClr val="C810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926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EBFEEC-8742-46BF-B65D-E61B2A28B3BF}"/>
              </a:ext>
            </a:extLst>
          </p:cNvPr>
          <p:cNvSpPr/>
          <p:nvPr/>
        </p:nvSpPr>
        <p:spPr>
          <a:xfrm>
            <a:off x="-117566" y="0"/>
            <a:ext cx="12435840" cy="142385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F8E0397B-1D68-4B95-BFFA-A1B29B09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5" y="250560"/>
            <a:ext cx="6357256" cy="974978"/>
          </a:xfrm>
          <a:prstGeom prst="rect">
            <a:avLst/>
          </a:prstGeom>
        </p:spPr>
      </p:pic>
      <p:sp>
        <p:nvSpPr>
          <p:cNvPr id="7" name="Rectangle 6">
            <a:extLst>
              <a:ext uri="{FF2B5EF4-FFF2-40B4-BE49-F238E27FC236}">
                <a16:creationId xmlns:a16="http://schemas.microsoft.com/office/drawing/2014/main" id="{E2843531-3743-4040-8AD6-CA657FB762A4}"/>
              </a:ext>
            </a:extLst>
          </p:cNvPr>
          <p:cNvSpPr/>
          <p:nvPr/>
        </p:nvSpPr>
        <p:spPr>
          <a:xfrm>
            <a:off x="-117566" y="1410788"/>
            <a:ext cx="12435840" cy="143692"/>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39774366-43BD-41D2-80DA-5062E32E3D0B}"/>
              </a:ext>
            </a:extLst>
          </p:cNvPr>
          <p:cNvSpPr>
            <a:spLocks noGrp="1"/>
          </p:cNvSpPr>
          <p:nvPr>
            <p:ph type="subTitle" idx="1"/>
          </p:nvPr>
        </p:nvSpPr>
        <p:spPr>
          <a:xfrm>
            <a:off x="552999" y="4079368"/>
            <a:ext cx="10798626" cy="2774731"/>
          </a:xfrm>
        </p:spPr>
        <p:txBody>
          <a:bodyPr anchor="ctr"/>
          <a:lstStyle/>
          <a:p>
            <a:pPr>
              <a:spcBef>
                <a:spcPts val="0"/>
              </a:spcBef>
            </a:pPr>
            <a:r>
              <a:rPr lang="en-US" sz="2800" dirty="0">
                <a:solidFill>
                  <a:schemeClr val="bg1"/>
                </a:solidFill>
                <a:latin typeface="Arial" panose="020B0604020202020204" pitchFamily="34" charset="0"/>
                <a:cs typeface="Arial" panose="020B0604020202020204" pitchFamily="34" charset="0"/>
              </a:rPr>
              <a:t>Welcome, and thank you for joining our virtual meeting!</a:t>
            </a:r>
          </a:p>
          <a:p>
            <a:pPr>
              <a:spcBef>
                <a:spcPts val="0"/>
              </a:spcBef>
            </a:pPr>
            <a:r>
              <a:rPr lang="en-US" sz="2800" dirty="0">
                <a:solidFill>
                  <a:schemeClr val="bg1"/>
                </a:solidFill>
                <a:latin typeface="Arial" panose="020B0604020202020204" pitchFamily="34" charset="0"/>
                <a:cs typeface="Arial" panose="020B0604020202020204" pitchFamily="34" charset="0"/>
              </a:rPr>
              <a:t>  </a:t>
            </a:r>
          </a:p>
          <a:p>
            <a:pPr>
              <a:spcBef>
                <a:spcPts val="0"/>
              </a:spcBef>
            </a:pPr>
            <a:r>
              <a:rPr lang="en-US" dirty="0">
                <a:solidFill>
                  <a:schemeClr val="bg1"/>
                </a:solidFill>
                <a:latin typeface="Arial" panose="020B0604020202020204" pitchFamily="34" charset="0"/>
                <a:cs typeface="Arial" panose="020B0604020202020204" pitchFamily="34" charset="0"/>
              </a:rPr>
              <a:t>Please stay muted and keep your camera turned off unless you are speaking.  </a:t>
            </a:r>
          </a:p>
          <a:p>
            <a:pPr>
              <a:spcBef>
                <a:spcPts val="0"/>
              </a:spcBef>
            </a:pPr>
            <a:endParaRPr lang="en-US" dirty="0">
              <a:solidFill>
                <a:schemeClr val="bg1"/>
              </a:solidFill>
              <a:latin typeface="Arial" panose="020B0604020202020204" pitchFamily="34" charset="0"/>
              <a:cs typeface="Arial" panose="020B0604020202020204" pitchFamily="34" charset="0"/>
            </a:endParaRPr>
          </a:p>
          <a:p>
            <a:pPr>
              <a:spcBef>
                <a:spcPts val="0"/>
              </a:spcBef>
            </a:pPr>
            <a:r>
              <a:rPr lang="en-US" dirty="0">
                <a:solidFill>
                  <a:schemeClr val="bg1"/>
                </a:solidFill>
                <a:latin typeface="Arial" panose="020B0604020202020204" pitchFamily="34" charset="0"/>
                <a:cs typeface="Arial" panose="020B0604020202020204" pitchFamily="34" charset="0"/>
              </a:rPr>
              <a:t>These efforts preserve bandwidth and cut down on outside noise and distraction to provide a better experience for everyone in the meeting.</a:t>
            </a:r>
          </a:p>
          <a:p>
            <a:endParaRPr lang="en-US" dirty="0"/>
          </a:p>
        </p:txBody>
      </p:sp>
      <p:sp>
        <p:nvSpPr>
          <p:cNvPr id="5" name="TextBox 4">
            <a:extLst>
              <a:ext uri="{FF2B5EF4-FFF2-40B4-BE49-F238E27FC236}">
                <a16:creationId xmlns:a16="http://schemas.microsoft.com/office/drawing/2014/main" id="{01313FE4-2821-445E-81D0-0F00E93AC742}"/>
              </a:ext>
            </a:extLst>
          </p:cNvPr>
          <p:cNvSpPr txBox="1"/>
          <p:nvPr/>
        </p:nvSpPr>
        <p:spPr>
          <a:xfrm>
            <a:off x="552998" y="2220684"/>
            <a:ext cx="11216635" cy="1200329"/>
          </a:xfrm>
          <a:prstGeom prst="rect">
            <a:avLst/>
          </a:prstGeom>
          <a:noFill/>
        </p:spPr>
        <p:txBody>
          <a:bodyPr wrap="square" rtlCol="0">
            <a:spAutoFit/>
          </a:bodyPr>
          <a:lstStyle/>
          <a:p>
            <a:r>
              <a:rPr lang="en-US" sz="3600" b="1" dirty="0">
                <a:solidFill>
                  <a:srgbClr val="C8102E"/>
                </a:solidFill>
                <a:latin typeface="Arial" panose="020B0604020202020204" pitchFamily="34" charset="0"/>
                <a:cs typeface="Arial" panose="020B0604020202020204" pitchFamily="34" charset="0"/>
              </a:rPr>
              <a:t>Adjournment</a:t>
            </a:r>
          </a:p>
          <a:p>
            <a:endParaRPr lang="en-US" sz="3600" b="1" dirty="0">
              <a:solidFill>
                <a:srgbClr val="C810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96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WorkFlex</a:t>
            </a:r>
            <a:endParaRPr lang="en-US" dirty="0"/>
          </a:p>
        </p:txBody>
      </p:sp>
      <p:sp>
        <p:nvSpPr>
          <p:cNvPr id="3" name="Subtitle 2"/>
          <p:cNvSpPr>
            <a:spLocks noGrp="1"/>
          </p:cNvSpPr>
          <p:nvPr>
            <p:ph type="subTitle" idx="1"/>
          </p:nvPr>
        </p:nvSpPr>
        <p:spPr/>
        <p:txBody>
          <a:bodyPr/>
          <a:lstStyle/>
          <a:p>
            <a:r>
              <a:rPr lang="en-US" dirty="0"/>
              <a:t>Professional &amp; Scientific Council</a:t>
            </a:r>
          </a:p>
          <a:p>
            <a:r>
              <a:rPr lang="en-US" dirty="0"/>
              <a:t>January 7, 2022</a:t>
            </a:r>
          </a:p>
        </p:txBody>
      </p:sp>
    </p:spTree>
    <p:extLst>
      <p:ext uri="{BB962C8B-B14F-4D97-AF65-F5344CB8AC3E}">
        <p14:creationId xmlns:p14="http://schemas.microsoft.com/office/powerpoint/2010/main" val="373428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Information</a:t>
            </a:r>
          </a:p>
        </p:txBody>
      </p:sp>
      <p:sp>
        <p:nvSpPr>
          <p:cNvPr id="3" name="Content Placeholder 2"/>
          <p:cNvSpPr>
            <a:spLocks noGrp="1"/>
          </p:cNvSpPr>
          <p:nvPr>
            <p:ph idx="1"/>
          </p:nvPr>
        </p:nvSpPr>
        <p:spPr/>
        <p:txBody>
          <a:bodyPr/>
          <a:lstStyle/>
          <a:p>
            <a:r>
              <a:rPr lang="en-US" sz="2400" dirty="0"/>
              <a:t>Important Dates</a:t>
            </a:r>
          </a:p>
          <a:p>
            <a:pPr lvl="1"/>
            <a:r>
              <a:rPr lang="en-US" sz="2000" dirty="0"/>
              <a:t>Employee request deadline: November 26, 2021</a:t>
            </a:r>
          </a:p>
          <a:p>
            <a:pPr lvl="1"/>
            <a:r>
              <a:rPr lang="en-US" sz="2000" dirty="0"/>
              <a:t>Staff appointing authority approval deadline: December 22, 2021</a:t>
            </a:r>
          </a:p>
          <a:p>
            <a:pPr lvl="1"/>
            <a:r>
              <a:rPr lang="en-US" sz="2000" dirty="0" err="1"/>
              <a:t>WorkFlex</a:t>
            </a:r>
            <a:r>
              <a:rPr lang="en-US" sz="2000" dirty="0"/>
              <a:t> arrangement effective date: January 18, 2022</a:t>
            </a:r>
          </a:p>
          <a:p>
            <a:r>
              <a:rPr lang="en-US" sz="2400" dirty="0"/>
              <a:t>Data and Reporting</a:t>
            </a:r>
          </a:p>
          <a:p>
            <a:pPr lvl="1"/>
            <a:r>
              <a:rPr lang="en-US" sz="2000" dirty="0"/>
              <a:t>Initial round of requests utilized a custom request process in Workday</a:t>
            </a:r>
          </a:p>
          <a:p>
            <a:pPr lvl="1"/>
            <a:r>
              <a:rPr lang="en-US" sz="2000" dirty="0"/>
              <a:t>Workday offers a standard business process for flexible work arrangements that is planned for use in the spring application window</a:t>
            </a:r>
          </a:p>
          <a:p>
            <a:pPr lvl="1"/>
            <a:r>
              <a:rPr lang="en-US" sz="2000" dirty="0"/>
              <a:t>Due to the custom process used, reporting is limited</a:t>
            </a:r>
          </a:p>
        </p:txBody>
      </p:sp>
    </p:spTree>
    <p:extLst>
      <p:ext uri="{BB962C8B-B14F-4D97-AF65-F5344CB8AC3E}">
        <p14:creationId xmlns:p14="http://schemas.microsoft.com/office/powerpoint/2010/main" val="172703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30AB-4903-4896-B699-0DF96FA042CF}"/>
              </a:ext>
            </a:extLst>
          </p:cNvPr>
          <p:cNvSpPr>
            <a:spLocks noGrp="1"/>
          </p:cNvSpPr>
          <p:nvPr>
            <p:ph type="title"/>
          </p:nvPr>
        </p:nvSpPr>
        <p:spPr>
          <a:xfrm>
            <a:off x="1987549" y="577850"/>
            <a:ext cx="3008313" cy="1162050"/>
          </a:xfrm>
        </p:spPr>
        <p:txBody>
          <a:bodyPr/>
          <a:lstStyle/>
          <a:p>
            <a:r>
              <a:rPr lang="en-US" dirty="0"/>
              <a:t>Divisional Utilization of </a:t>
            </a:r>
            <a:r>
              <a:rPr lang="en-US" dirty="0" err="1"/>
              <a:t>WorkFlex</a:t>
            </a:r>
            <a:endParaRPr lang="en-US" dirty="0"/>
          </a:p>
        </p:txBody>
      </p:sp>
      <p:graphicFrame>
        <p:nvGraphicFramePr>
          <p:cNvPr id="5" name="Table 5">
            <a:extLst>
              <a:ext uri="{FF2B5EF4-FFF2-40B4-BE49-F238E27FC236}">
                <a16:creationId xmlns:a16="http://schemas.microsoft.com/office/drawing/2014/main" id="{A85F0791-889E-4E56-ABE4-D6D857521994}"/>
              </a:ext>
            </a:extLst>
          </p:cNvPr>
          <p:cNvGraphicFramePr>
            <a:graphicFrameLocks noGrp="1"/>
          </p:cNvGraphicFramePr>
          <p:nvPr>
            <p:ph idx="1"/>
          </p:nvPr>
        </p:nvGraphicFramePr>
        <p:xfrm>
          <a:off x="5092704" y="1739900"/>
          <a:ext cx="5111748" cy="2621280"/>
        </p:xfrm>
        <a:graphic>
          <a:graphicData uri="http://schemas.openxmlformats.org/drawingml/2006/table">
            <a:tbl>
              <a:tblPr firstRow="1" bandRow="1">
                <a:tableStyleId>{93296810-A885-4BE3-A3E7-6D5BEEA58F35}</a:tableStyleId>
              </a:tblPr>
              <a:tblGrid>
                <a:gridCol w="1277937">
                  <a:extLst>
                    <a:ext uri="{9D8B030D-6E8A-4147-A177-3AD203B41FA5}">
                      <a16:colId xmlns:a16="http://schemas.microsoft.com/office/drawing/2014/main" val="192730995"/>
                    </a:ext>
                  </a:extLst>
                </a:gridCol>
                <a:gridCol w="1277937">
                  <a:extLst>
                    <a:ext uri="{9D8B030D-6E8A-4147-A177-3AD203B41FA5}">
                      <a16:colId xmlns:a16="http://schemas.microsoft.com/office/drawing/2014/main" val="4197329008"/>
                    </a:ext>
                  </a:extLst>
                </a:gridCol>
                <a:gridCol w="1277937">
                  <a:extLst>
                    <a:ext uri="{9D8B030D-6E8A-4147-A177-3AD203B41FA5}">
                      <a16:colId xmlns:a16="http://schemas.microsoft.com/office/drawing/2014/main" val="476205158"/>
                    </a:ext>
                  </a:extLst>
                </a:gridCol>
                <a:gridCol w="1277937">
                  <a:extLst>
                    <a:ext uri="{9D8B030D-6E8A-4147-A177-3AD203B41FA5}">
                      <a16:colId xmlns:a16="http://schemas.microsoft.com/office/drawing/2014/main" val="4103118802"/>
                    </a:ext>
                  </a:extLst>
                </a:gridCol>
              </a:tblGrid>
              <a:tr h="370840">
                <a:tc>
                  <a:txBody>
                    <a:bodyPr/>
                    <a:lstStyle/>
                    <a:p>
                      <a:r>
                        <a:rPr lang="en-US" dirty="0"/>
                        <a:t>Division</a:t>
                      </a:r>
                    </a:p>
                  </a:txBody>
                  <a:tcPr/>
                </a:tc>
                <a:tc>
                  <a:txBody>
                    <a:bodyPr/>
                    <a:lstStyle/>
                    <a:p>
                      <a:r>
                        <a:rPr lang="en-US" dirty="0" err="1"/>
                        <a:t>WorkFlex</a:t>
                      </a:r>
                      <a:r>
                        <a:rPr lang="en-US" dirty="0"/>
                        <a:t> Requests</a:t>
                      </a:r>
                    </a:p>
                  </a:txBody>
                  <a:tcPr/>
                </a:tc>
                <a:tc>
                  <a:txBody>
                    <a:bodyPr/>
                    <a:lstStyle/>
                    <a:p>
                      <a:r>
                        <a:rPr lang="en-US" dirty="0"/>
                        <a:t>Eligible Workers</a:t>
                      </a:r>
                    </a:p>
                  </a:txBody>
                  <a:tcPr/>
                </a:tc>
                <a:tc>
                  <a:txBody>
                    <a:bodyPr/>
                    <a:lstStyle/>
                    <a:p>
                      <a:r>
                        <a:rPr lang="en-US" dirty="0"/>
                        <a:t>% of Eligible</a:t>
                      </a:r>
                    </a:p>
                  </a:txBody>
                  <a:tcPr/>
                </a:tc>
                <a:extLst>
                  <a:ext uri="{0D108BD9-81ED-4DB2-BD59-A6C34878D82A}">
                    <a16:rowId xmlns:a16="http://schemas.microsoft.com/office/drawing/2014/main" val="1852895137"/>
                  </a:ext>
                </a:extLst>
              </a:tr>
              <a:tr h="370840">
                <a:tc>
                  <a:txBody>
                    <a:bodyPr/>
                    <a:lstStyle/>
                    <a:p>
                      <a:r>
                        <a:rPr lang="en-US" sz="2000" dirty="0">
                          <a:latin typeface="Gill Sans MT" panose="020B0502020104020203" pitchFamily="34" charset="0"/>
                        </a:rPr>
                        <a:t>SVPP</a:t>
                      </a:r>
                    </a:p>
                  </a:txBody>
                  <a:tcPr/>
                </a:tc>
                <a:tc>
                  <a:txBody>
                    <a:bodyPr/>
                    <a:lstStyle/>
                    <a:p>
                      <a:pPr algn="ctr" fontAlgn="b"/>
                      <a:r>
                        <a:rPr lang="en-US" sz="2000" b="0" u="none" strike="noStrike" dirty="0">
                          <a:effectLst/>
                          <a:latin typeface="Gill Sans MT" panose="020B0502020104020203" pitchFamily="34" charset="0"/>
                        </a:rPr>
                        <a:t>524</a:t>
                      </a:r>
                      <a:endParaRPr lang="en-US" sz="2000" b="0" i="0" u="none" strike="noStrike" dirty="0">
                        <a:effectLst/>
                        <a:latin typeface="Gill Sans MT" panose="020B0502020104020203" pitchFamily="34" charset="0"/>
                      </a:endParaRPr>
                    </a:p>
                  </a:txBody>
                  <a:tcPr marL="10121" marR="10121" marT="9429" marB="0" anchor="b"/>
                </a:tc>
                <a:tc>
                  <a:txBody>
                    <a:bodyPr/>
                    <a:lstStyle/>
                    <a:p>
                      <a:pPr algn="ctr" fontAlgn="b"/>
                      <a:r>
                        <a:rPr lang="en-US" sz="2000" b="0" u="none" strike="noStrike" dirty="0">
                          <a:effectLst/>
                          <a:latin typeface="Gill Sans MT" panose="020B0502020104020203" pitchFamily="34" charset="0"/>
                        </a:rPr>
                        <a:t>2641</a:t>
                      </a:r>
                      <a:endParaRPr lang="en-US" sz="2000" b="0" i="0" u="none" strike="noStrike" dirty="0">
                        <a:effectLst/>
                        <a:latin typeface="Gill Sans MT" panose="020B0502020104020203" pitchFamily="34" charset="0"/>
                      </a:endParaRPr>
                    </a:p>
                  </a:txBody>
                  <a:tcPr marL="10121" marR="10121" marT="9429" marB="0" anchor="b"/>
                </a:tc>
                <a:tc>
                  <a:txBody>
                    <a:bodyPr/>
                    <a:lstStyle/>
                    <a:p>
                      <a:pPr algn="ctr" fontAlgn="b"/>
                      <a:r>
                        <a:rPr lang="en-US" sz="2000" b="0" u="none" strike="noStrike" dirty="0">
                          <a:effectLst/>
                          <a:latin typeface="Gill Sans MT" panose="020B0502020104020203" pitchFamily="34" charset="0"/>
                        </a:rPr>
                        <a:t>20%</a:t>
                      </a:r>
                      <a:endParaRPr lang="en-US" sz="2000" b="0" i="0" u="none" strike="noStrike" dirty="0">
                        <a:effectLst/>
                        <a:latin typeface="Gill Sans MT" panose="020B0502020104020203" pitchFamily="34" charset="0"/>
                      </a:endParaRPr>
                    </a:p>
                  </a:txBody>
                  <a:tcPr marL="10121" marR="10121" marT="9429" marB="0" anchor="b"/>
                </a:tc>
                <a:extLst>
                  <a:ext uri="{0D108BD9-81ED-4DB2-BD59-A6C34878D82A}">
                    <a16:rowId xmlns:a16="http://schemas.microsoft.com/office/drawing/2014/main" val="1507212873"/>
                  </a:ext>
                </a:extLst>
              </a:tr>
              <a:tr h="370840">
                <a:tc>
                  <a:txBody>
                    <a:bodyPr/>
                    <a:lstStyle/>
                    <a:p>
                      <a:r>
                        <a:rPr lang="en-US" sz="2000" dirty="0">
                          <a:latin typeface="Gill Sans MT" panose="020B0502020104020203" pitchFamily="34" charset="0"/>
                        </a:rPr>
                        <a:t>SVPOF</a:t>
                      </a:r>
                    </a:p>
                  </a:txBody>
                  <a:tcPr/>
                </a:tc>
                <a:tc>
                  <a:txBody>
                    <a:bodyPr/>
                    <a:lstStyle/>
                    <a:p>
                      <a:pPr algn="ctr" fontAlgn="b"/>
                      <a:r>
                        <a:rPr lang="en-US" sz="2000" b="0" u="none" strike="noStrike" dirty="0">
                          <a:effectLst/>
                          <a:latin typeface="Gill Sans MT" panose="020B0502020104020203" pitchFamily="34" charset="0"/>
                        </a:rPr>
                        <a:t>91</a:t>
                      </a:r>
                      <a:endParaRPr lang="en-US" sz="2000" b="0" i="0" u="none" strike="noStrike" dirty="0">
                        <a:effectLst/>
                        <a:latin typeface="Gill Sans MT" panose="020B0502020104020203" pitchFamily="34" charset="0"/>
                      </a:endParaRPr>
                    </a:p>
                  </a:txBody>
                  <a:tcPr marL="7944" marR="7944" marT="7944" marB="0" anchor="b"/>
                </a:tc>
                <a:tc>
                  <a:txBody>
                    <a:bodyPr/>
                    <a:lstStyle/>
                    <a:p>
                      <a:pPr algn="ctr" fontAlgn="b"/>
                      <a:r>
                        <a:rPr lang="en-US" sz="2000" b="0" i="0" u="none" strike="noStrike" dirty="0">
                          <a:effectLst/>
                          <a:latin typeface="Gill Sans MT" panose="020B0502020104020203" pitchFamily="34" charset="0"/>
                        </a:rPr>
                        <a:t>845</a:t>
                      </a:r>
                    </a:p>
                  </a:txBody>
                  <a:tcPr marL="7944" marR="7944" marT="7944" marB="0" anchor="b"/>
                </a:tc>
                <a:tc>
                  <a:txBody>
                    <a:bodyPr/>
                    <a:lstStyle/>
                    <a:p>
                      <a:pPr algn="ctr" fontAlgn="b"/>
                      <a:r>
                        <a:rPr lang="en-US" sz="2000" b="0" i="0" u="none" strike="noStrike" dirty="0">
                          <a:effectLst/>
                          <a:latin typeface="Gill Sans MT" panose="020B0502020104020203" pitchFamily="34" charset="0"/>
                        </a:rPr>
                        <a:t>11%</a:t>
                      </a:r>
                    </a:p>
                  </a:txBody>
                  <a:tcPr marL="7944" marR="7944" marT="7944" marB="0" anchor="b"/>
                </a:tc>
                <a:extLst>
                  <a:ext uri="{0D108BD9-81ED-4DB2-BD59-A6C34878D82A}">
                    <a16:rowId xmlns:a16="http://schemas.microsoft.com/office/drawing/2014/main" val="504777875"/>
                  </a:ext>
                </a:extLst>
              </a:tr>
              <a:tr h="370840">
                <a:tc>
                  <a:txBody>
                    <a:bodyPr/>
                    <a:lstStyle/>
                    <a:p>
                      <a:r>
                        <a:rPr lang="en-US" sz="2000" dirty="0">
                          <a:latin typeface="Gill Sans MT" panose="020B0502020104020203" pitchFamily="34" charset="0"/>
                        </a:rPr>
                        <a:t>SVPSA</a:t>
                      </a:r>
                    </a:p>
                  </a:txBody>
                  <a:tcPr/>
                </a:tc>
                <a:tc>
                  <a:txBody>
                    <a:bodyPr/>
                    <a:lstStyle/>
                    <a:p>
                      <a:pPr algn="ctr" fontAlgn="b"/>
                      <a:r>
                        <a:rPr lang="en-US" sz="2000" b="0" u="none" strike="noStrike" dirty="0">
                          <a:effectLst/>
                          <a:latin typeface="Gill Sans MT" panose="020B0502020104020203" pitchFamily="34" charset="0"/>
                        </a:rPr>
                        <a:t>36</a:t>
                      </a:r>
                      <a:endParaRPr lang="en-US" sz="2000" b="0" i="0" u="none" strike="noStrike" dirty="0">
                        <a:solidFill>
                          <a:srgbClr val="000000"/>
                        </a:solidFill>
                        <a:effectLst/>
                        <a:latin typeface="Gill Sans MT" panose="020B0502020104020203" pitchFamily="34" charset="0"/>
                      </a:endParaRPr>
                    </a:p>
                  </a:txBody>
                  <a:tcPr marL="8465" marR="8465" marT="8465" marB="0" anchor="b"/>
                </a:tc>
                <a:tc>
                  <a:txBody>
                    <a:bodyPr/>
                    <a:lstStyle/>
                    <a:p>
                      <a:pPr algn="ctr" fontAlgn="b"/>
                      <a:r>
                        <a:rPr lang="en-US" sz="2000" b="0" i="0" u="none" strike="noStrike" dirty="0">
                          <a:solidFill>
                            <a:srgbClr val="000000"/>
                          </a:solidFill>
                          <a:effectLst/>
                          <a:latin typeface="Gill Sans MT" panose="020B0502020104020203" pitchFamily="34" charset="0"/>
                        </a:rPr>
                        <a:t>594</a:t>
                      </a:r>
                    </a:p>
                  </a:txBody>
                  <a:tcPr marL="8465" marR="8465" marT="8465" marB="0" anchor="b"/>
                </a:tc>
                <a:tc>
                  <a:txBody>
                    <a:bodyPr/>
                    <a:lstStyle/>
                    <a:p>
                      <a:pPr algn="ctr" fontAlgn="b"/>
                      <a:r>
                        <a:rPr lang="en-US" sz="2000" b="0" i="0" u="none" strike="noStrike" dirty="0">
                          <a:solidFill>
                            <a:srgbClr val="000000"/>
                          </a:solidFill>
                          <a:effectLst/>
                          <a:latin typeface="Gill Sans MT" panose="020B0502020104020203" pitchFamily="34" charset="0"/>
                        </a:rPr>
                        <a:t>6%</a:t>
                      </a:r>
                    </a:p>
                  </a:txBody>
                  <a:tcPr marL="8465" marR="8465" marT="8465" marB="0" anchor="b"/>
                </a:tc>
                <a:extLst>
                  <a:ext uri="{0D108BD9-81ED-4DB2-BD59-A6C34878D82A}">
                    <a16:rowId xmlns:a16="http://schemas.microsoft.com/office/drawing/2014/main" val="1954845353"/>
                  </a:ext>
                </a:extLst>
              </a:tr>
              <a:tr h="370840">
                <a:tc>
                  <a:txBody>
                    <a:bodyPr/>
                    <a:lstStyle/>
                    <a:p>
                      <a:r>
                        <a:rPr lang="en-US" sz="2000" dirty="0">
                          <a:latin typeface="Gill Sans MT" panose="020B0502020104020203" pitchFamily="34" charset="0"/>
                        </a:rPr>
                        <a:t>PRES</a:t>
                      </a:r>
                    </a:p>
                  </a:txBody>
                  <a:tcPr/>
                </a:tc>
                <a:tc>
                  <a:txBody>
                    <a:bodyPr/>
                    <a:lstStyle/>
                    <a:p>
                      <a:pPr algn="ctr" fontAlgn="b"/>
                      <a:r>
                        <a:rPr lang="en-US" sz="2000" b="0" i="0" u="none" strike="noStrike" dirty="0">
                          <a:solidFill>
                            <a:srgbClr val="000000"/>
                          </a:solidFill>
                          <a:effectLst/>
                          <a:latin typeface="Gill Sans MT" panose="020B0502020104020203" pitchFamily="34" charset="0"/>
                        </a:rPr>
                        <a:t>49</a:t>
                      </a:r>
                    </a:p>
                  </a:txBody>
                  <a:tcPr marL="8465" marR="8465" marT="8465" marB="0" anchor="b"/>
                </a:tc>
                <a:tc>
                  <a:txBody>
                    <a:bodyPr/>
                    <a:lstStyle/>
                    <a:p>
                      <a:pPr algn="ctr" fontAlgn="b"/>
                      <a:r>
                        <a:rPr lang="en-US" sz="2000" b="0" i="0" u="none" strike="noStrike" dirty="0">
                          <a:solidFill>
                            <a:srgbClr val="000000"/>
                          </a:solidFill>
                          <a:effectLst/>
                          <a:latin typeface="Gill Sans MT" panose="020B0502020104020203" pitchFamily="34" charset="0"/>
                        </a:rPr>
                        <a:t>577</a:t>
                      </a:r>
                    </a:p>
                  </a:txBody>
                  <a:tcPr marL="8465" marR="8465" marT="8465" marB="0" anchor="b"/>
                </a:tc>
                <a:tc>
                  <a:txBody>
                    <a:bodyPr/>
                    <a:lstStyle/>
                    <a:p>
                      <a:pPr algn="ctr" fontAlgn="b"/>
                      <a:r>
                        <a:rPr lang="en-US" sz="2000" b="0" i="0" u="none" strike="noStrike" dirty="0">
                          <a:solidFill>
                            <a:srgbClr val="000000"/>
                          </a:solidFill>
                          <a:effectLst/>
                          <a:latin typeface="Gill Sans MT" panose="020B0502020104020203" pitchFamily="34" charset="0"/>
                        </a:rPr>
                        <a:t>8%</a:t>
                      </a:r>
                    </a:p>
                  </a:txBody>
                  <a:tcPr marL="8465" marR="8465" marT="8465" marB="0" anchor="b"/>
                </a:tc>
                <a:extLst>
                  <a:ext uri="{0D108BD9-81ED-4DB2-BD59-A6C34878D82A}">
                    <a16:rowId xmlns:a16="http://schemas.microsoft.com/office/drawing/2014/main" val="2539921207"/>
                  </a:ext>
                </a:extLst>
              </a:tr>
              <a:tr h="370840">
                <a:tc>
                  <a:txBody>
                    <a:bodyPr/>
                    <a:lstStyle/>
                    <a:p>
                      <a:r>
                        <a:rPr lang="en-US" sz="2000" b="1" dirty="0">
                          <a:latin typeface="Gill Sans MT" panose="020B0502020104020203" pitchFamily="34" charset="0"/>
                        </a:rPr>
                        <a:t>Total</a:t>
                      </a:r>
                    </a:p>
                  </a:txBody>
                  <a:tcPr/>
                </a:tc>
                <a:tc>
                  <a:txBody>
                    <a:bodyPr/>
                    <a:lstStyle/>
                    <a:p>
                      <a:pPr algn="ctr"/>
                      <a:r>
                        <a:rPr lang="en-US" sz="2000" b="1" dirty="0">
                          <a:latin typeface="Gill Sans MT" panose="020B0502020104020203" pitchFamily="34" charset="0"/>
                        </a:rPr>
                        <a:t>700</a:t>
                      </a:r>
                    </a:p>
                  </a:txBody>
                  <a:tcPr/>
                </a:tc>
                <a:tc>
                  <a:txBody>
                    <a:bodyPr/>
                    <a:lstStyle/>
                    <a:p>
                      <a:pPr algn="ctr"/>
                      <a:r>
                        <a:rPr lang="en-US" sz="2000" b="1" dirty="0">
                          <a:latin typeface="Gill Sans MT" panose="020B0502020104020203" pitchFamily="34" charset="0"/>
                        </a:rPr>
                        <a:t>4657</a:t>
                      </a:r>
                    </a:p>
                  </a:txBody>
                  <a:tcPr/>
                </a:tc>
                <a:tc>
                  <a:txBody>
                    <a:bodyPr/>
                    <a:lstStyle/>
                    <a:p>
                      <a:pPr algn="ctr"/>
                      <a:r>
                        <a:rPr lang="en-US" sz="2000" b="1" dirty="0">
                          <a:latin typeface="Gill Sans MT" panose="020B0502020104020203" pitchFamily="34" charset="0"/>
                        </a:rPr>
                        <a:t>15%</a:t>
                      </a:r>
                    </a:p>
                  </a:txBody>
                  <a:tcPr/>
                </a:tc>
                <a:extLst>
                  <a:ext uri="{0D108BD9-81ED-4DB2-BD59-A6C34878D82A}">
                    <a16:rowId xmlns:a16="http://schemas.microsoft.com/office/drawing/2014/main" val="710852386"/>
                  </a:ext>
                </a:extLst>
              </a:tr>
            </a:tbl>
          </a:graphicData>
        </a:graphic>
      </p:graphicFrame>
      <p:sp>
        <p:nvSpPr>
          <p:cNvPr id="4" name="Text Placeholder 3">
            <a:extLst>
              <a:ext uri="{FF2B5EF4-FFF2-40B4-BE49-F238E27FC236}">
                <a16:creationId xmlns:a16="http://schemas.microsoft.com/office/drawing/2014/main" id="{BD1FFD07-33C2-48B0-8218-A663871A9FAD}"/>
              </a:ext>
            </a:extLst>
          </p:cNvPr>
          <p:cNvSpPr>
            <a:spLocks noGrp="1"/>
          </p:cNvSpPr>
          <p:nvPr>
            <p:ph type="body" sz="half" idx="2"/>
          </p:nvPr>
        </p:nvSpPr>
        <p:spPr>
          <a:xfrm>
            <a:off x="1987549" y="1739901"/>
            <a:ext cx="3008313" cy="4691063"/>
          </a:xfrm>
        </p:spPr>
        <p:txBody>
          <a:bodyPr/>
          <a:lstStyle/>
          <a:p>
            <a:pPr marL="285750" indent="-285750">
              <a:buFont typeface="Arial" panose="020B0604020202020204" pitchFamily="34" charset="0"/>
              <a:buChar char="•"/>
            </a:pPr>
            <a:r>
              <a:rPr lang="en-US" sz="1600" dirty="0"/>
              <a:t>15% utilization in the first window</a:t>
            </a:r>
          </a:p>
          <a:p>
            <a:pPr marL="285750" indent="-285750">
              <a:buFont typeface="Arial" panose="020B0604020202020204" pitchFamily="34" charset="0"/>
              <a:buChar char="•"/>
            </a:pPr>
            <a:r>
              <a:rPr lang="en-US" sz="1600" dirty="0"/>
              <a:t>Academic Affairs leveraged the program the most (20%)</a:t>
            </a:r>
          </a:p>
          <a:p>
            <a:pPr marL="285750" indent="-285750">
              <a:buFont typeface="Arial" panose="020B0604020202020204" pitchFamily="34" charset="0"/>
              <a:buChar char="•"/>
            </a:pPr>
            <a:r>
              <a:rPr lang="en-US" sz="1600" dirty="0"/>
              <a:t>Student Affairs leveraged the least (6%)</a:t>
            </a:r>
          </a:p>
        </p:txBody>
      </p:sp>
    </p:spTree>
    <p:extLst>
      <p:ext uri="{BB962C8B-B14F-4D97-AF65-F5344CB8AC3E}">
        <p14:creationId xmlns:p14="http://schemas.microsoft.com/office/powerpoint/2010/main" val="165139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C82B-1F8F-4B5E-B91E-95D60089F560}"/>
              </a:ext>
            </a:extLst>
          </p:cNvPr>
          <p:cNvSpPr>
            <a:spLocks noGrp="1"/>
          </p:cNvSpPr>
          <p:nvPr>
            <p:ph type="title"/>
          </p:nvPr>
        </p:nvSpPr>
        <p:spPr/>
        <p:txBody>
          <a:bodyPr/>
          <a:lstStyle/>
          <a:p>
            <a:r>
              <a:rPr lang="en-US" dirty="0"/>
              <a:t>Duration of Requested Arrangements </a:t>
            </a:r>
          </a:p>
        </p:txBody>
      </p:sp>
      <p:graphicFrame>
        <p:nvGraphicFramePr>
          <p:cNvPr id="5" name="Table 5">
            <a:extLst>
              <a:ext uri="{FF2B5EF4-FFF2-40B4-BE49-F238E27FC236}">
                <a16:creationId xmlns:a16="http://schemas.microsoft.com/office/drawing/2014/main" id="{3E507A45-EF03-4A2A-BED1-A4A2DB314C45}"/>
              </a:ext>
            </a:extLst>
          </p:cNvPr>
          <p:cNvGraphicFramePr>
            <a:graphicFrameLocks noGrp="1"/>
          </p:cNvGraphicFramePr>
          <p:nvPr>
            <p:ph idx="1"/>
          </p:nvPr>
        </p:nvGraphicFramePr>
        <p:xfrm>
          <a:off x="5089435" y="854076"/>
          <a:ext cx="5111748" cy="2409819"/>
        </p:xfrm>
        <a:graphic>
          <a:graphicData uri="http://schemas.openxmlformats.org/drawingml/2006/table">
            <a:tbl>
              <a:tblPr firstRow="1" bandRow="1">
                <a:tableStyleId>{93296810-A885-4BE3-A3E7-6D5BEEA58F35}</a:tableStyleId>
              </a:tblPr>
              <a:tblGrid>
                <a:gridCol w="851958">
                  <a:extLst>
                    <a:ext uri="{9D8B030D-6E8A-4147-A177-3AD203B41FA5}">
                      <a16:colId xmlns:a16="http://schemas.microsoft.com/office/drawing/2014/main" val="1808856544"/>
                    </a:ext>
                  </a:extLst>
                </a:gridCol>
                <a:gridCol w="851958">
                  <a:extLst>
                    <a:ext uri="{9D8B030D-6E8A-4147-A177-3AD203B41FA5}">
                      <a16:colId xmlns:a16="http://schemas.microsoft.com/office/drawing/2014/main" val="246388916"/>
                    </a:ext>
                  </a:extLst>
                </a:gridCol>
                <a:gridCol w="851958">
                  <a:extLst>
                    <a:ext uri="{9D8B030D-6E8A-4147-A177-3AD203B41FA5}">
                      <a16:colId xmlns:a16="http://schemas.microsoft.com/office/drawing/2014/main" val="691138051"/>
                    </a:ext>
                  </a:extLst>
                </a:gridCol>
                <a:gridCol w="851958">
                  <a:extLst>
                    <a:ext uri="{9D8B030D-6E8A-4147-A177-3AD203B41FA5}">
                      <a16:colId xmlns:a16="http://schemas.microsoft.com/office/drawing/2014/main" val="3022221350"/>
                    </a:ext>
                  </a:extLst>
                </a:gridCol>
                <a:gridCol w="851958">
                  <a:extLst>
                    <a:ext uri="{9D8B030D-6E8A-4147-A177-3AD203B41FA5}">
                      <a16:colId xmlns:a16="http://schemas.microsoft.com/office/drawing/2014/main" val="2779096860"/>
                    </a:ext>
                  </a:extLst>
                </a:gridCol>
                <a:gridCol w="851958">
                  <a:extLst>
                    <a:ext uri="{9D8B030D-6E8A-4147-A177-3AD203B41FA5}">
                      <a16:colId xmlns:a16="http://schemas.microsoft.com/office/drawing/2014/main" val="1942127552"/>
                    </a:ext>
                  </a:extLst>
                </a:gridCol>
              </a:tblGrid>
              <a:tr h="370840">
                <a:tc>
                  <a:txBody>
                    <a:bodyPr/>
                    <a:lstStyle/>
                    <a:p>
                      <a:r>
                        <a:rPr lang="en-US" sz="1200" dirty="0"/>
                        <a:t>Division</a:t>
                      </a:r>
                    </a:p>
                  </a:txBody>
                  <a:tcPr anchor="b"/>
                </a:tc>
                <a:tc>
                  <a:txBody>
                    <a:bodyPr/>
                    <a:lstStyle/>
                    <a:p>
                      <a:pPr algn="ctr" fontAlgn="b"/>
                      <a:r>
                        <a:rPr lang="en-US" sz="1200" u="none" strike="noStrike" dirty="0">
                          <a:effectLst/>
                          <a:latin typeface="Gill Sans MT" panose="020B0502020104020203" pitchFamily="34" charset="0"/>
                        </a:rPr>
                        <a:t>Spring</a:t>
                      </a:r>
                      <a:endParaRPr lang="en-US" sz="1200" b="1" i="0" u="none" strike="noStrike" dirty="0">
                        <a:solidFill>
                          <a:srgbClr val="000000"/>
                        </a:solidFill>
                        <a:effectLst/>
                        <a:latin typeface="Gill Sans MT" panose="020B0502020104020203" pitchFamily="34" charset="0"/>
                      </a:endParaRPr>
                    </a:p>
                  </a:txBody>
                  <a:tcPr marL="6979" marR="6979" marT="6979" marB="0" anchor="b"/>
                </a:tc>
                <a:tc>
                  <a:txBody>
                    <a:bodyPr/>
                    <a:lstStyle/>
                    <a:p>
                      <a:pPr algn="ctr" fontAlgn="b"/>
                      <a:r>
                        <a:rPr lang="en-US" sz="1200" u="none" strike="noStrike" dirty="0">
                          <a:effectLst/>
                          <a:latin typeface="Gill Sans MT" panose="020B0502020104020203" pitchFamily="34" charset="0"/>
                        </a:rPr>
                        <a:t>Spring + Summer</a:t>
                      </a:r>
                      <a:endParaRPr lang="en-US" sz="1200" b="1" i="0" u="none" strike="noStrike" dirty="0">
                        <a:solidFill>
                          <a:srgbClr val="000000"/>
                        </a:solidFill>
                        <a:effectLst/>
                        <a:latin typeface="Gill Sans MT" panose="020B0502020104020203" pitchFamily="34" charset="0"/>
                      </a:endParaRPr>
                    </a:p>
                  </a:txBody>
                  <a:tcPr marL="6979" marR="6979" marT="6979" marB="0" anchor="b"/>
                </a:tc>
                <a:tc>
                  <a:txBody>
                    <a:bodyPr/>
                    <a:lstStyle/>
                    <a:p>
                      <a:pPr algn="ctr" fontAlgn="b"/>
                      <a:r>
                        <a:rPr lang="en-US" sz="1200" u="none" strike="noStrike" dirty="0">
                          <a:effectLst/>
                          <a:latin typeface="Gill Sans MT" panose="020B0502020104020203" pitchFamily="34" charset="0"/>
                        </a:rPr>
                        <a:t>Spring + Summer + Fall</a:t>
                      </a:r>
                      <a:endParaRPr lang="en-US" sz="1200" b="1" i="0" u="none" strike="noStrike" dirty="0">
                        <a:solidFill>
                          <a:srgbClr val="000000"/>
                        </a:solidFill>
                        <a:effectLst/>
                        <a:latin typeface="Gill Sans MT" panose="020B0502020104020203" pitchFamily="34" charset="0"/>
                      </a:endParaRPr>
                    </a:p>
                  </a:txBody>
                  <a:tcPr marL="6979" marR="6979" marT="6979" marB="0" anchor="b"/>
                </a:tc>
                <a:tc>
                  <a:txBody>
                    <a:bodyPr/>
                    <a:lstStyle/>
                    <a:p>
                      <a:pPr algn="ctr" fontAlgn="b"/>
                      <a:r>
                        <a:rPr lang="en-US" sz="1200" u="none" strike="noStrike" dirty="0">
                          <a:effectLst/>
                          <a:latin typeface="Gill Sans MT" panose="020B0502020104020203" pitchFamily="34" charset="0"/>
                        </a:rPr>
                        <a:t>Spring 2023*</a:t>
                      </a:r>
                      <a:endParaRPr lang="en-US" sz="1200" b="1" i="0" u="none" strike="noStrike" dirty="0">
                        <a:solidFill>
                          <a:srgbClr val="000000"/>
                        </a:solidFill>
                        <a:effectLst/>
                        <a:latin typeface="Gill Sans MT" panose="020B0502020104020203" pitchFamily="34" charset="0"/>
                      </a:endParaRPr>
                    </a:p>
                  </a:txBody>
                  <a:tcPr marL="6979" marR="6979" marT="6979" marB="0" anchor="b"/>
                </a:tc>
                <a:tc>
                  <a:txBody>
                    <a:bodyPr/>
                    <a:lstStyle/>
                    <a:p>
                      <a:pPr algn="l" fontAlgn="b"/>
                      <a:r>
                        <a:rPr lang="en-US" sz="1200" u="none" strike="noStrike" dirty="0">
                          <a:effectLst/>
                          <a:latin typeface="Gill Sans MT" panose="020B0502020104020203" pitchFamily="34" charset="0"/>
                        </a:rPr>
                        <a:t>Grand Total</a:t>
                      </a:r>
                      <a:endParaRPr lang="en-US" sz="1200" b="1" i="0" u="none" strike="noStrike" dirty="0">
                        <a:solidFill>
                          <a:srgbClr val="000000"/>
                        </a:solidFill>
                        <a:effectLst/>
                        <a:latin typeface="Gill Sans MT" panose="020B0502020104020203" pitchFamily="34" charset="0"/>
                      </a:endParaRPr>
                    </a:p>
                  </a:txBody>
                  <a:tcPr marL="6979" marR="6979" marT="6979" marB="0" anchor="b"/>
                </a:tc>
                <a:extLst>
                  <a:ext uri="{0D108BD9-81ED-4DB2-BD59-A6C34878D82A}">
                    <a16:rowId xmlns:a16="http://schemas.microsoft.com/office/drawing/2014/main" val="805881463"/>
                  </a:ext>
                </a:extLst>
              </a:tr>
              <a:tr h="370840">
                <a:tc>
                  <a:txBody>
                    <a:bodyPr/>
                    <a:lstStyle/>
                    <a:p>
                      <a:r>
                        <a:rPr lang="en-US" sz="1600" b="0" dirty="0">
                          <a:latin typeface="Gill Sans MT" panose="020B0502020104020203" pitchFamily="34" charset="0"/>
                        </a:rPr>
                        <a:t>SVPP</a:t>
                      </a:r>
                    </a:p>
                  </a:txBody>
                  <a:tcPr/>
                </a:tc>
                <a:tc>
                  <a:txBody>
                    <a:bodyPr/>
                    <a:lstStyle/>
                    <a:p>
                      <a:pPr algn="ctr" fontAlgn="b"/>
                      <a:r>
                        <a:rPr lang="en-US" sz="1600" b="0" i="0" u="none" strike="noStrike" dirty="0">
                          <a:solidFill>
                            <a:srgbClr val="000000"/>
                          </a:solidFill>
                          <a:effectLst/>
                          <a:latin typeface="Gill Sans MT" panose="020B0502020104020203" pitchFamily="34" charset="0"/>
                        </a:rPr>
                        <a:t>227</a:t>
                      </a: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93</a:t>
                      </a:r>
                    </a:p>
                  </a:txBody>
                  <a:tcPr marL="4763" marR="4763" marT="4763" marB="0" anchor="b"/>
                </a:tc>
                <a:tc>
                  <a:txBody>
                    <a:bodyPr/>
                    <a:lstStyle/>
                    <a:p>
                      <a:pPr algn="ctr" fontAlgn="b"/>
                      <a:r>
                        <a:rPr lang="en-US" sz="1600" b="0" i="0" u="none" strike="noStrike">
                          <a:solidFill>
                            <a:srgbClr val="000000"/>
                          </a:solidFill>
                          <a:effectLst/>
                          <a:latin typeface="Gill Sans MT" panose="020B0502020104020203" pitchFamily="34" charset="0"/>
                        </a:rPr>
                        <a:t>203</a:t>
                      </a:r>
                    </a:p>
                  </a:txBody>
                  <a:tcPr marL="4763" marR="4763" marT="4763" marB="0" anchor="b"/>
                </a:tc>
                <a:tc>
                  <a:txBody>
                    <a:bodyPr/>
                    <a:lstStyle/>
                    <a:p>
                      <a:pPr algn="ctr" fontAlgn="b"/>
                      <a:r>
                        <a:rPr lang="en-US" sz="1600" b="0" i="0" u="none" strike="noStrike">
                          <a:solidFill>
                            <a:srgbClr val="000000"/>
                          </a:solidFill>
                          <a:effectLst/>
                          <a:latin typeface="Gill Sans MT" panose="020B0502020104020203" pitchFamily="34" charset="0"/>
                        </a:rPr>
                        <a:t>1</a:t>
                      </a: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524</a:t>
                      </a:r>
                    </a:p>
                  </a:txBody>
                  <a:tcPr marL="4763" marR="4763" marT="4763" marB="0" anchor="b"/>
                </a:tc>
                <a:extLst>
                  <a:ext uri="{0D108BD9-81ED-4DB2-BD59-A6C34878D82A}">
                    <a16:rowId xmlns:a16="http://schemas.microsoft.com/office/drawing/2014/main" val="749017158"/>
                  </a:ext>
                </a:extLst>
              </a:tr>
              <a:tr h="370840">
                <a:tc>
                  <a:txBody>
                    <a:bodyPr/>
                    <a:lstStyle/>
                    <a:p>
                      <a:r>
                        <a:rPr lang="en-US" sz="1600" b="0" dirty="0">
                          <a:latin typeface="Gill Sans MT" panose="020B0502020104020203" pitchFamily="34" charset="0"/>
                        </a:rPr>
                        <a:t>SVPOF</a:t>
                      </a:r>
                    </a:p>
                  </a:txBody>
                  <a:tcPr/>
                </a:tc>
                <a:tc>
                  <a:txBody>
                    <a:bodyPr/>
                    <a:lstStyle/>
                    <a:p>
                      <a:pPr algn="ctr" fontAlgn="b"/>
                      <a:r>
                        <a:rPr lang="en-US" sz="1600" b="0" i="0" u="none" strike="noStrike" dirty="0">
                          <a:solidFill>
                            <a:srgbClr val="000000"/>
                          </a:solidFill>
                          <a:effectLst/>
                          <a:latin typeface="Gill Sans MT" panose="020B0502020104020203" pitchFamily="34" charset="0"/>
                        </a:rPr>
                        <a:t>7</a:t>
                      </a: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1</a:t>
                      </a: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83</a:t>
                      </a:r>
                    </a:p>
                  </a:txBody>
                  <a:tcPr marL="4763" marR="4763" marT="4763" marB="0" anchor="b"/>
                </a:tc>
                <a:tc>
                  <a:txBody>
                    <a:bodyPr/>
                    <a:lstStyle/>
                    <a:p>
                      <a:pPr algn="ctr" fontAlgn="b"/>
                      <a:endParaRPr lang="en-US" sz="1600" b="0" i="0" u="none" strike="noStrike" dirty="0">
                        <a:solidFill>
                          <a:srgbClr val="000000"/>
                        </a:solidFill>
                        <a:effectLst/>
                        <a:latin typeface="Gill Sans MT" panose="020B0502020104020203" pitchFamily="34" charset="0"/>
                      </a:endParaRP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91</a:t>
                      </a:r>
                    </a:p>
                  </a:txBody>
                  <a:tcPr marL="4763" marR="4763" marT="4763" marB="0" anchor="b"/>
                </a:tc>
                <a:extLst>
                  <a:ext uri="{0D108BD9-81ED-4DB2-BD59-A6C34878D82A}">
                    <a16:rowId xmlns:a16="http://schemas.microsoft.com/office/drawing/2014/main" val="824571179"/>
                  </a:ext>
                </a:extLst>
              </a:tr>
              <a:tr h="370840">
                <a:tc>
                  <a:txBody>
                    <a:bodyPr/>
                    <a:lstStyle/>
                    <a:p>
                      <a:r>
                        <a:rPr lang="en-US" sz="1600" b="0" dirty="0">
                          <a:latin typeface="Gill Sans MT" panose="020B0502020104020203" pitchFamily="34" charset="0"/>
                        </a:rPr>
                        <a:t>SVPSA</a:t>
                      </a:r>
                    </a:p>
                  </a:txBody>
                  <a:tcPr/>
                </a:tc>
                <a:tc>
                  <a:txBody>
                    <a:bodyPr/>
                    <a:lstStyle/>
                    <a:p>
                      <a:pPr algn="ctr" fontAlgn="b"/>
                      <a:r>
                        <a:rPr lang="en-US" sz="1600" b="0" i="0" u="none" strike="noStrike">
                          <a:solidFill>
                            <a:srgbClr val="000000"/>
                          </a:solidFill>
                          <a:effectLst/>
                          <a:latin typeface="Gill Sans MT" panose="020B0502020104020203" pitchFamily="34" charset="0"/>
                        </a:rPr>
                        <a:t>18</a:t>
                      </a: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2</a:t>
                      </a: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15</a:t>
                      </a: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1</a:t>
                      </a:r>
                    </a:p>
                  </a:txBody>
                  <a:tcPr marL="4763" marR="4763" marT="4763" marB="0" anchor="b"/>
                </a:tc>
                <a:tc>
                  <a:txBody>
                    <a:bodyPr/>
                    <a:lstStyle/>
                    <a:p>
                      <a:pPr algn="ctr" fontAlgn="b"/>
                      <a:r>
                        <a:rPr lang="en-US" sz="1600" b="0" i="0" u="none" strike="noStrike" dirty="0">
                          <a:solidFill>
                            <a:srgbClr val="000000"/>
                          </a:solidFill>
                          <a:effectLst/>
                          <a:latin typeface="Gill Sans MT" panose="020B0502020104020203" pitchFamily="34" charset="0"/>
                        </a:rPr>
                        <a:t>36</a:t>
                      </a:r>
                    </a:p>
                  </a:txBody>
                  <a:tcPr marL="4763" marR="4763" marT="4763" marB="0" anchor="b"/>
                </a:tc>
                <a:extLst>
                  <a:ext uri="{0D108BD9-81ED-4DB2-BD59-A6C34878D82A}">
                    <a16:rowId xmlns:a16="http://schemas.microsoft.com/office/drawing/2014/main" val="3133689036"/>
                  </a:ext>
                </a:extLst>
              </a:tr>
              <a:tr h="370840">
                <a:tc>
                  <a:txBody>
                    <a:bodyPr/>
                    <a:lstStyle/>
                    <a:p>
                      <a:r>
                        <a:rPr lang="en-US" sz="1600" b="0" dirty="0">
                          <a:latin typeface="Gill Sans MT" panose="020B0502020104020203" pitchFamily="34" charset="0"/>
                        </a:rPr>
                        <a:t>PRES</a:t>
                      </a:r>
                    </a:p>
                  </a:txBody>
                  <a:tcPr/>
                </a:tc>
                <a:tc>
                  <a:txBody>
                    <a:bodyPr/>
                    <a:lstStyle/>
                    <a:p>
                      <a:pPr marL="0" algn="ctr" defTabSz="914400" rtl="0" eaLnBrk="1" fontAlgn="b" latinLnBrk="0" hangingPunct="1"/>
                      <a:r>
                        <a:rPr lang="en-US" sz="1600" b="0" u="none" strike="noStrike" kern="1200" dirty="0">
                          <a:solidFill>
                            <a:schemeClr val="tx1"/>
                          </a:solidFill>
                          <a:effectLst/>
                          <a:latin typeface="Gill Sans MT" panose="020B0502020104020203" pitchFamily="34" charset="0"/>
                          <a:ea typeface="+mn-ea"/>
                          <a:cs typeface="+mn-cs"/>
                        </a:rPr>
                        <a:t>2</a:t>
                      </a:r>
                    </a:p>
                  </a:txBody>
                  <a:tcPr marL="4651" marR="4651" marT="4651" marB="0" anchor="b"/>
                </a:tc>
                <a:tc>
                  <a:txBody>
                    <a:bodyPr/>
                    <a:lstStyle/>
                    <a:p>
                      <a:pPr marL="0" algn="ctr" defTabSz="914400" rtl="0" eaLnBrk="1" fontAlgn="b" latinLnBrk="0" hangingPunct="1"/>
                      <a:r>
                        <a:rPr lang="en-US" sz="1600" b="0" u="none" strike="noStrike" kern="1200" dirty="0">
                          <a:solidFill>
                            <a:schemeClr val="tx1"/>
                          </a:solidFill>
                          <a:effectLst/>
                          <a:latin typeface="Gill Sans MT" panose="020B0502020104020203" pitchFamily="34" charset="0"/>
                          <a:ea typeface="+mn-ea"/>
                          <a:cs typeface="+mn-cs"/>
                        </a:rPr>
                        <a:t>3</a:t>
                      </a:r>
                    </a:p>
                  </a:txBody>
                  <a:tcPr marL="4651" marR="4651" marT="4651" marB="0" anchor="b"/>
                </a:tc>
                <a:tc>
                  <a:txBody>
                    <a:bodyPr/>
                    <a:lstStyle/>
                    <a:p>
                      <a:pPr marL="0" algn="ctr" defTabSz="914400" rtl="0" eaLnBrk="1" fontAlgn="b" latinLnBrk="0" hangingPunct="1"/>
                      <a:r>
                        <a:rPr lang="en-US" sz="1600" b="0" u="none" strike="noStrike" kern="1200" dirty="0">
                          <a:solidFill>
                            <a:schemeClr val="tx1"/>
                          </a:solidFill>
                          <a:effectLst/>
                          <a:latin typeface="Gill Sans MT" panose="020B0502020104020203" pitchFamily="34" charset="0"/>
                          <a:ea typeface="+mn-ea"/>
                          <a:cs typeface="+mn-cs"/>
                        </a:rPr>
                        <a:t>44</a:t>
                      </a:r>
                    </a:p>
                  </a:txBody>
                  <a:tcPr marL="4651" marR="4651" marT="4651" marB="0" anchor="b"/>
                </a:tc>
                <a:tc>
                  <a:txBody>
                    <a:bodyPr/>
                    <a:lstStyle/>
                    <a:p>
                      <a:pPr marL="0" algn="ctr" defTabSz="914400" rtl="0" eaLnBrk="1" fontAlgn="b" latinLnBrk="0" hangingPunct="1"/>
                      <a:endParaRPr lang="en-US" sz="1600" b="0" u="none" strike="noStrike" kern="1200" dirty="0">
                        <a:solidFill>
                          <a:schemeClr val="tx1"/>
                        </a:solidFill>
                        <a:effectLst/>
                        <a:latin typeface="Gill Sans MT" panose="020B0502020104020203" pitchFamily="34" charset="0"/>
                        <a:ea typeface="+mn-ea"/>
                        <a:cs typeface="+mn-cs"/>
                      </a:endParaRPr>
                    </a:p>
                  </a:txBody>
                  <a:tcPr marL="4651" marR="4651" marT="4651" marB="0" anchor="b"/>
                </a:tc>
                <a:tc>
                  <a:txBody>
                    <a:bodyPr/>
                    <a:lstStyle/>
                    <a:p>
                      <a:pPr marL="0" algn="ctr" defTabSz="914400" rtl="0" eaLnBrk="1" fontAlgn="b" latinLnBrk="0" hangingPunct="1"/>
                      <a:r>
                        <a:rPr lang="en-US" sz="1600" b="0" u="none" strike="noStrike" kern="1200" dirty="0">
                          <a:solidFill>
                            <a:schemeClr val="tx1"/>
                          </a:solidFill>
                          <a:effectLst/>
                          <a:latin typeface="Gill Sans MT" panose="020B0502020104020203" pitchFamily="34" charset="0"/>
                          <a:ea typeface="+mn-ea"/>
                          <a:cs typeface="+mn-cs"/>
                        </a:rPr>
                        <a:t>49</a:t>
                      </a:r>
                    </a:p>
                  </a:txBody>
                  <a:tcPr marL="4651" marR="4651" marT="4651" marB="0" anchor="b"/>
                </a:tc>
                <a:extLst>
                  <a:ext uri="{0D108BD9-81ED-4DB2-BD59-A6C34878D82A}">
                    <a16:rowId xmlns:a16="http://schemas.microsoft.com/office/drawing/2014/main" val="1227243613"/>
                  </a:ext>
                </a:extLst>
              </a:tr>
              <a:tr h="370840">
                <a:tc>
                  <a:txBody>
                    <a:bodyPr/>
                    <a:lstStyle/>
                    <a:p>
                      <a:r>
                        <a:rPr lang="en-US" sz="1600" b="1" dirty="0">
                          <a:latin typeface="Gill Sans MT" panose="020B0502020104020203" pitchFamily="34" charset="0"/>
                        </a:rPr>
                        <a:t>Total</a:t>
                      </a:r>
                    </a:p>
                  </a:txBody>
                  <a:tcPr/>
                </a:tc>
                <a:tc>
                  <a:txBody>
                    <a:bodyPr/>
                    <a:lstStyle/>
                    <a:p>
                      <a:pPr algn="ctr"/>
                      <a:r>
                        <a:rPr lang="en-US" sz="1600" b="1" dirty="0">
                          <a:latin typeface="Gill Sans MT" panose="020B0502020104020203" pitchFamily="34" charset="0"/>
                        </a:rPr>
                        <a:t>254</a:t>
                      </a:r>
                    </a:p>
                  </a:txBody>
                  <a:tcPr/>
                </a:tc>
                <a:tc>
                  <a:txBody>
                    <a:bodyPr/>
                    <a:lstStyle/>
                    <a:p>
                      <a:pPr algn="ctr"/>
                      <a:r>
                        <a:rPr lang="en-US" sz="1600" b="1" dirty="0">
                          <a:latin typeface="Gill Sans MT" panose="020B0502020104020203" pitchFamily="34" charset="0"/>
                        </a:rPr>
                        <a:t>99</a:t>
                      </a:r>
                    </a:p>
                  </a:txBody>
                  <a:tcPr/>
                </a:tc>
                <a:tc>
                  <a:txBody>
                    <a:bodyPr/>
                    <a:lstStyle/>
                    <a:p>
                      <a:pPr algn="ctr"/>
                      <a:r>
                        <a:rPr lang="en-US" sz="1600" b="1" dirty="0">
                          <a:latin typeface="Gill Sans MT" panose="020B0502020104020203" pitchFamily="34" charset="0"/>
                        </a:rPr>
                        <a:t>345</a:t>
                      </a:r>
                    </a:p>
                  </a:txBody>
                  <a:tcPr/>
                </a:tc>
                <a:tc>
                  <a:txBody>
                    <a:bodyPr/>
                    <a:lstStyle/>
                    <a:p>
                      <a:pPr algn="ctr"/>
                      <a:r>
                        <a:rPr lang="en-US" sz="1600" b="1" dirty="0">
                          <a:latin typeface="Gill Sans MT" panose="020B0502020104020203" pitchFamily="34" charset="0"/>
                        </a:rPr>
                        <a:t>2</a:t>
                      </a:r>
                    </a:p>
                  </a:txBody>
                  <a:tcPr/>
                </a:tc>
                <a:tc>
                  <a:txBody>
                    <a:bodyPr/>
                    <a:lstStyle/>
                    <a:p>
                      <a:pPr algn="ctr"/>
                      <a:r>
                        <a:rPr lang="en-US" sz="1600" b="1" dirty="0">
                          <a:latin typeface="Gill Sans MT" panose="020B0502020104020203" pitchFamily="34" charset="0"/>
                        </a:rPr>
                        <a:t>700</a:t>
                      </a:r>
                    </a:p>
                  </a:txBody>
                  <a:tcPr/>
                </a:tc>
                <a:extLst>
                  <a:ext uri="{0D108BD9-81ED-4DB2-BD59-A6C34878D82A}">
                    <a16:rowId xmlns:a16="http://schemas.microsoft.com/office/drawing/2014/main" val="2006798493"/>
                  </a:ext>
                </a:extLst>
              </a:tr>
            </a:tbl>
          </a:graphicData>
        </a:graphic>
      </p:graphicFrame>
      <p:sp>
        <p:nvSpPr>
          <p:cNvPr id="4" name="Text Placeholder 3">
            <a:extLst>
              <a:ext uri="{FF2B5EF4-FFF2-40B4-BE49-F238E27FC236}">
                <a16:creationId xmlns:a16="http://schemas.microsoft.com/office/drawing/2014/main" id="{B2FE0CE9-145E-42A5-9CEE-B26243C596A6}"/>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Highest number of arrangements approved for a full year, but many limited to Spring</a:t>
            </a:r>
          </a:p>
          <a:p>
            <a:pPr marL="285750" indent="-285750">
              <a:buFont typeface="Arial" panose="020B0604020202020204" pitchFamily="34" charset="0"/>
              <a:buChar char="•"/>
            </a:pPr>
            <a:r>
              <a:rPr lang="en-US" dirty="0"/>
              <a:t>Durations requested through Spring 2023 are being adjusted to last no longer than 1 year</a:t>
            </a:r>
          </a:p>
        </p:txBody>
      </p:sp>
    </p:spTree>
    <p:extLst>
      <p:ext uri="{BB962C8B-B14F-4D97-AF65-F5344CB8AC3E}">
        <p14:creationId xmlns:p14="http://schemas.microsoft.com/office/powerpoint/2010/main" val="323147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AF5A-A98E-455B-A113-FCF0630E7416}"/>
              </a:ext>
            </a:extLst>
          </p:cNvPr>
          <p:cNvSpPr>
            <a:spLocks noGrp="1"/>
          </p:cNvSpPr>
          <p:nvPr>
            <p:ph type="title"/>
          </p:nvPr>
        </p:nvSpPr>
        <p:spPr/>
        <p:txBody>
          <a:bodyPr/>
          <a:lstStyle/>
          <a:p>
            <a:r>
              <a:rPr lang="en-US" dirty="0"/>
              <a:t>Arrangement Types</a:t>
            </a:r>
          </a:p>
        </p:txBody>
      </p:sp>
      <p:graphicFrame>
        <p:nvGraphicFramePr>
          <p:cNvPr id="5" name="Table 5">
            <a:extLst>
              <a:ext uri="{FF2B5EF4-FFF2-40B4-BE49-F238E27FC236}">
                <a16:creationId xmlns:a16="http://schemas.microsoft.com/office/drawing/2014/main" id="{29CD6A76-05FA-455B-8BE4-5A15321B545F}"/>
              </a:ext>
            </a:extLst>
          </p:cNvPr>
          <p:cNvGraphicFramePr>
            <a:graphicFrameLocks noGrp="1"/>
          </p:cNvGraphicFramePr>
          <p:nvPr>
            <p:ph idx="1"/>
          </p:nvPr>
        </p:nvGraphicFramePr>
        <p:xfrm>
          <a:off x="5105400" y="298204"/>
          <a:ext cx="5239306" cy="5592093"/>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val="1317822415"/>
                    </a:ext>
                  </a:extLst>
                </a:gridCol>
                <a:gridCol w="609600">
                  <a:extLst>
                    <a:ext uri="{9D8B030D-6E8A-4147-A177-3AD203B41FA5}">
                      <a16:colId xmlns:a16="http://schemas.microsoft.com/office/drawing/2014/main" val="1228872944"/>
                    </a:ext>
                  </a:extLst>
                </a:gridCol>
                <a:gridCol w="609600">
                  <a:extLst>
                    <a:ext uri="{9D8B030D-6E8A-4147-A177-3AD203B41FA5}">
                      <a16:colId xmlns:a16="http://schemas.microsoft.com/office/drawing/2014/main" val="3397087416"/>
                    </a:ext>
                  </a:extLst>
                </a:gridCol>
                <a:gridCol w="802494">
                  <a:extLst>
                    <a:ext uri="{9D8B030D-6E8A-4147-A177-3AD203B41FA5}">
                      <a16:colId xmlns:a16="http://schemas.microsoft.com/office/drawing/2014/main" val="4136611645"/>
                    </a:ext>
                  </a:extLst>
                </a:gridCol>
                <a:gridCol w="474412">
                  <a:extLst>
                    <a:ext uri="{9D8B030D-6E8A-4147-A177-3AD203B41FA5}">
                      <a16:colId xmlns:a16="http://schemas.microsoft.com/office/drawing/2014/main" val="1740297835"/>
                    </a:ext>
                  </a:extLst>
                </a:gridCol>
              </a:tblGrid>
              <a:tr h="229815">
                <a:tc>
                  <a:txBody>
                    <a:bodyPr/>
                    <a:lstStyle/>
                    <a:p>
                      <a:pPr algn="l" fontAlgn="b"/>
                      <a:r>
                        <a:rPr lang="en-US" sz="1100" b="1" i="0" u="none" strike="noStrike" dirty="0">
                          <a:solidFill>
                            <a:schemeClr val="bg1"/>
                          </a:solidFill>
                          <a:effectLst/>
                          <a:latin typeface="Gill Sans MT" panose="020B0502020104020203" pitchFamily="34" charset="0"/>
                        </a:rPr>
                        <a:t>Arrangement(s) Requested</a:t>
                      </a:r>
                    </a:p>
                  </a:txBody>
                  <a:tcPr marL="9525" marR="9525" marT="9525" marB="0" anchor="b"/>
                </a:tc>
                <a:tc>
                  <a:txBody>
                    <a:bodyPr/>
                    <a:lstStyle/>
                    <a:p>
                      <a:pPr algn="ctr" fontAlgn="b"/>
                      <a:r>
                        <a:rPr lang="en-US" sz="1100" b="1" i="0" u="none" strike="noStrike" dirty="0">
                          <a:solidFill>
                            <a:schemeClr val="bg1"/>
                          </a:solidFill>
                          <a:effectLst/>
                          <a:latin typeface="Gill Sans MT" panose="020B0502020104020203" pitchFamily="34" charset="0"/>
                        </a:rPr>
                        <a:t>Denied</a:t>
                      </a:r>
                    </a:p>
                  </a:txBody>
                  <a:tcPr marL="9525" marR="9525" marT="9525" marB="0" anchor="b"/>
                </a:tc>
                <a:tc>
                  <a:txBody>
                    <a:bodyPr/>
                    <a:lstStyle/>
                    <a:p>
                      <a:pPr algn="ctr" fontAlgn="b"/>
                      <a:r>
                        <a:rPr lang="en-US" sz="1100" b="1" i="0" u="none" strike="noStrike" dirty="0">
                          <a:solidFill>
                            <a:schemeClr val="bg1"/>
                          </a:solidFill>
                          <a:effectLst/>
                          <a:latin typeface="Gill Sans MT" panose="020B0502020104020203" pitchFamily="34" charset="0"/>
                        </a:rPr>
                        <a:t>In Progress</a:t>
                      </a:r>
                    </a:p>
                  </a:txBody>
                  <a:tcPr marL="9525" marR="9525" marT="9525" marB="0" anchor="b"/>
                </a:tc>
                <a:tc>
                  <a:txBody>
                    <a:bodyPr/>
                    <a:lstStyle/>
                    <a:p>
                      <a:pPr algn="ctr" fontAlgn="b"/>
                      <a:r>
                        <a:rPr lang="en-US" sz="1100" b="1" i="0" u="none" strike="noStrike" dirty="0">
                          <a:solidFill>
                            <a:schemeClr val="bg1"/>
                          </a:solidFill>
                          <a:effectLst/>
                          <a:latin typeface="Gill Sans MT" panose="020B0502020104020203" pitchFamily="34" charset="0"/>
                        </a:rPr>
                        <a:t>Successfully Completed</a:t>
                      </a:r>
                    </a:p>
                  </a:txBody>
                  <a:tcPr marL="9525" marR="9525" marT="9525" marB="0" anchor="b"/>
                </a:tc>
                <a:tc>
                  <a:txBody>
                    <a:bodyPr/>
                    <a:lstStyle/>
                    <a:p>
                      <a:pPr algn="ctr" fontAlgn="b"/>
                      <a:r>
                        <a:rPr lang="en-US" sz="1100" b="1" i="0" u="none" strike="noStrike" dirty="0">
                          <a:solidFill>
                            <a:schemeClr val="bg1"/>
                          </a:solidFill>
                          <a:effectLst/>
                          <a:latin typeface="Gill Sans MT" panose="020B0502020104020203" pitchFamily="34" charset="0"/>
                        </a:rPr>
                        <a:t>Grand Total</a:t>
                      </a:r>
                    </a:p>
                  </a:txBody>
                  <a:tcPr marL="9525" marR="9525" marT="9525" marB="0" anchor="b"/>
                </a:tc>
                <a:extLst>
                  <a:ext uri="{0D108BD9-81ED-4DB2-BD59-A6C34878D82A}">
                    <a16:rowId xmlns:a16="http://schemas.microsoft.com/office/drawing/2014/main" val="507512923"/>
                  </a:ext>
                </a:extLst>
              </a:tr>
              <a:tr h="247168">
                <a:tc>
                  <a:txBody>
                    <a:bodyPr/>
                    <a:lstStyle/>
                    <a:p>
                      <a:pPr algn="l" fontAlgn="b"/>
                      <a:r>
                        <a:rPr lang="en-US" sz="1100" b="0" i="0" u="none" strike="noStrike" dirty="0">
                          <a:solidFill>
                            <a:srgbClr val="000000"/>
                          </a:solidFill>
                          <a:effectLst/>
                          <a:latin typeface="Gill Sans MT" panose="020B0502020104020203" pitchFamily="34" charset="0"/>
                        </a:rPr>
                        <a:t>How to Work &gt; Gradual Return to Work</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endParaRPr lang="en-US" sz="1100" b="0" i="0" u="none" strike="noStrike" dirty="0">
                        <a:solidFill>
                          <a:srgbClr val="000000"/>
                        </a:solidFill>
                        <a:effectLst/>
                        <a:latin typeface="Gill Sans MT" panose="020B0502020104020203"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extLst>
                  <a:ext uri="{0D108BD9-81ED-4DB2-BD59-A6C34878D82A}">
                    <a16:rowId xmlns:a16="http://schemas.microsoft.com/office/drawing/2014/main" val="267048150"/>
                  </a:ext>
                </a:extLst>
              </a:tr>
              <a:tr h="247168">
                <a:tc>
                  <a:txBody>
                    <a:bodyPr/>
                    <a:lstStyle/>
                    <a:p>
                      <a:pPr algn="l" fontAlgn="b"/>
                      <a:r>
                        <a:rPr lang="en-US" sz="1100" b="0" i="0" u="none" strike="noStrike" dirty="0">
                          <a:solidFill>
                            <a:srgbClr val="000000"/>
                          </a:solidFill>
                          <a:effectLst/>
                          <a:latin typeface="Gill Sans MT" panose="020B0502020104020203" pitchFamily="34" charset="0"/>
                        </a:rPr>
                        <a:t>How to Work &gt; Gradual Return to Work</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Where to Work &gt; Remote Hybrid</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endParaRPr lang="en-US" sz="1100" b="0" i="0" u="none" strike="noStrike" dirty="0">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1</a:t>
                      </a:r>
                    </a:p>
                  </a:txBody>
                  <a:tcPr marL="9525" marR="9525" marT="9525" marB="0" anchor="b"/>
                </a:tc>
                <a:extLst>
                  <a:ext uri="{0D108BD9-81ED-4DB2-BD59-A6C34878D82A}">
                    <a16:rowId xmlns:a16="http://schemas.microsoft.com/office/drawing/2014/main" val="3855713081"/>
                  </a:ext>
                </a:extLst>
              </a:tr>
              <a:tr h="247168">
                <a:tc>
                  <a:txBody>
                    <a:bodyPr/>
                    <a:lstStyle/>
                    <a:p>
                      <a:pPr algn="l" fontAlgn="b"/>
                      <a:r>
                        <a:rPr lang="en-US" sz="1100" b="0" i="0" u="none" strike="noStrike">
                          <a:solidFill>
                            <a:srgbClr val="000000"/>
                          </a:solidFill>
                          <a:effectLst/>
                          <a:latin typeface="Gill Sans MT" panose="020B0502020104020203" pitchFamily="34" charset="0"/>
                        </a:rPr>
                        <a:t>How to Work &gt; Reduce Hours</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5</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2</a:t>
                      </a: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8</a:t>
                      </a:r>
                    </a:p>
                  </a:txBody>
                  <a:tcPr marL="9525" marR="9525" marT="9525" marB="0" anchor="b"/>
                </a:tc>
                <a:extLst>
                  <a:ext uri="{0D108BD9-81ED-4DB2-BD59-A6C34878D82A}">
                    <a16:rowId xmlns:a16="http://schemas.microsoft.com/office/drawing/2014/main" val="1374664756"/>
                  </a:ext>
                </a:extLst>
              </a:tr>
              <a:tr h="341548">
                <a:tc>
                  <a:txBody>
                    <a:bodyPr/>
                    <a:lstStyle/>
                    <a:p>
                      <a:pPr algn="l" fontAlgn="b"/>
                      <a:r>
                        <a:rPr lang="en-US" sz="1100" b="0" i="0" u="none" strike="noStrike" dirty="0">
                          <a:solidFill>
                            <a:srgbClr val="000000"/>
                          </a:solidFill>
                          <a:effectLst/>
                          <a:latin typeface="Gill Sans MT" panose="020B0502020104020203" pitchFamily="34" charset="0"/>
                        </a:rPr>
                        <a:t>How to Work &gt; Reduce Hours</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When to Work &gt; Compressed Workweek</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Where to Work &gt; Remote Hybrid</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1</a:t>
                      </a:r>
                    </a:p>
                  </a:txBody>
                  <a:tcPr marL="9525" marR="9525" marT="9525" marB="0" anchor="b"/>
                </a:tc>
                <a:extLst>
                  <a:ext uri="{0D108BD9-81ED-4DB2-BD59-A6C34878D82A}">
                    <a16:rowId xmlns:a16="http://schemas.microsoft.com/office/drawing/2014/main" val="1960907409"/>
                  </a:ext>
                </a:extLst>
              </a:tr>
              <a:tr h="341548">
                <a:tc>
                  <a:txBody>
                    <a:bodyPr/>
                    <a:lstStyle/>
                    <a:p>
                      <a:pPr algn="l" fontAlgn="b"/>
                      <a:r>
                        <a:rPr lang="en-US" sz="1100" b="0" i="0" u="none" strike="noStrike" dirty="0">
                          <a:solidFill>
                            <a:srgbClr val="000000"/>
                          </a:solidFill>
                          <a:effectLst/>
                          <a:latin typeface="Gill Sans MT" panose="020B0502020104020203" pitchFamily="34" charset="0"/>
                        </a:rPr>
                        <a:t>How to Work &gt; Reduce Hours</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When to Work &gt; Flexible Start/Stop Times or Flex Day Where to Work &gt; Remote Hybrid</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1</a:t>
                      </a:r>
                    </a:p>
                  </a:txBody>
                  <a:tcPr marL="9525" marR="9525" marT="9525" marB="0" anchor="b"/>
                </a:tc>
                <a:extLst>
                  <a:ext uri="{0D108BD9-81ED-4DB2-BD59-A6C34878D82A}">
                    <a16:rowId xmlns:a16="http://schemas.microsoft.com/office/drawing/2014/main" val="902256117"/>
                  </a:ext>
                </a:extLst>
              </a:tr>
              <a:tr h="247168">
                <a:tc>
                  <a:txBody>
                    <a:bodyPr/>
                    <a:lstStyle/>
                    <a:p>
                      <a:pPr algn="l" fontAlgn="b"/>
                      <a:r>
                        <a:rPr lang="en-US" sz="1100" b="0" i="0" u="none" strike="noStrike" dirty="0">
                          <a:solidFill>
                            <a:srgbClr val="000000"/>
                          </a:solidFill>
                          <a:effectLst/>
                          <a:latin typeface="Gill Sans MT" panose="020B0502020104020203" pitchFamily="34" charset="0"/>
                        </a:rPr>
                        <a:t>How to Work &gt; Retirement Transition</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2</a:t>
                      </a:r>
                    </a:p>
                  </a:txBody>
                  <a:tcPr marL="9525" marR="9525" marT="9525" marB="0" anchor="b"/>
                </a:tc>
                <a:extLst>
                  <a:ext uri="{0D108BD9-81ED-4DB2-BD59-A6C34878D82A}">
                    <a16:rowId xmlns:a16="http://schemas.microsoft.com/office/drawing/2014/main" val="1838079075"/>
                  </a:ext>
                </a:extLst>
              </a:tr>
              <a:tr h="247168">
                <a:tc>
                  <a:txBody>
                    <a:bodyPr/>
                    <a:lstStyle/>
                    <a:p>
                      <a:pPr algn="l" fontAlgn="b"/>
                      <a:r>
                        <a:rPr lang="en-US" sz="1100" b="0" i="0" u="none" strike="noStrike">
                          <a:solidFill>
                            <a:srgbClr val="000000"/>
                          </a:solidFill>
                          <a:effectLst/>
                          <a:latin typeface="Gill Sans MT" panose="020B0502020104020203" pitchFamily="34" charset="0"/>
                        </a:rPr>
                        <a:t>When to Work &gt; Compressed Workweek</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3</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25</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28</a:t>
                      </a:r>
                    </a:p>
                  </a:txBody>
                  <a:tcPr marL="9525" marR="9525" marT="9525" marB="0" anchor="b"/>
                </a:tc>
                <a:extLst>
                  <a:ext uri="{0D108BD9-81ED-4DB2-BD59-A6C34878D82A}">
                    <a16:rowId xmlns:a16="http://schemas.microsoft.com/office/drawing/2014/main" val="1856426360"/>
                  </a:ext>
                </a:extLst>
              </a:tr>
              <a:tr h="341548">
                <a:tc>
                  <a:txBody>
                    <a:bodyPr/>
                    <a:lstStyle/>
                    <a:p>
                      <a:pPr algn="l" fontAlgn="b"/>
                      <a:r>
                        <a:rPr lang="en-US" sz="1100" b="0" i="0" u="none" strike="noStrike" dirty="0">
                          <a:solidFill>
                            <a:srgbClr val="000000"/>
                          </a:solidFill>
                          <a:effectLst/>
                          <a:latin typeface="Gill Sans MT" panose="020B0502020104020203" pitchFamily="34" charset="0"/>
                        </a:rPr>
                        <a:t>When to Work &gt; Compressed Workweek</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When to Work &gt; Flexible Start/Stop Times or Flex Day</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1</a:t>
                      </a:r>
                    </a:p>
                  </a:txBody>
                  <a:tcPr marL="9525" marR="9525" marT="9525" marB="0" anchor="b"/>
                </a:tc>
                <a:extLst>
                  <a:ext uri="{0D108BD9-81ED-4DB2-BD59-A6C34878D82A}">
                    <a16:rowId xmlns:a16="http://schemas.microsoft.com/office/drawing/2014/main" val="541570297"/>
                  </a:ext>
                </a:extLst>
              </a:tr>
              <a:tr h="453282">
                <a:tc>
                  <a:txBody>
                    <a:bodyPr/>
                    <a:lstStyle/>
                    <a:p>
                      <a:pPr algn="l" fontAlgn="b"/>
                      <a:r>
                        <a:rPr lang="en-US" sz="1100" b="0" i="0" u="none" strike="noStrike" dirty="0">
                          <a:solidFill>
                            <a:srgbClr val="000000"/>
                          </a:solidFill>
                          <a:effectLst/>
                          <a:latin typeface="Gill Sans MT" panose="020B0502020104020203" pitchFamily="34" charset="0"/>
                        </a:rPr>
                        <a:t>When to Work &gt; Compressed Workweek</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When to Work &gt; Flexible Start/Stop Times or Flex Day</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Where to Work &gt; Remote Hybrid</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15</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15</a:t>
                      </a:r>
                    </a:p>
                  </a:txBody>
                  <a:tcPr marL="9525" marR="9525" marT="9525" marB="0" anchor="b"/>
                </a:tc>
                <a:extLst>
                  <a:ext uri="{0D108BD9-81ED-4DB2-BD59-A6C34878D82A}">
                    <a16:rowId xmlns:a16="http://schemas.microsoft.com/office/drawing/2014/main" val="1209657115"/>
                  </a:ext>
                </a:extLst>
              </a:tr>
              <a:tr h="247168">
                <a:tc>
                  <a:txBody>
                    <a:bodyPr/>
                    <a:lstStyle/>
                    <a:p>
                      <a:pPr algn="l" fontAlgn="b"/>
                      <a:r>
                        <a:rPr lang="en-US" sz="1100" b="0" i="0" u="none" strike="noStrike" dirty="0">
                          <a:solidFill>
                            <a:srgbClr val="000000"/>
                          </a:solidFill>
                          <a:effectLst/>
                          <a:latin typeface="Gill Sans MT" panose="020B0502020104020203" pitchFamily="34" charset="0"/>
                        </a:rPr>
                        <a:t>When to Work &gt; Compressed Workweek</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Where to Work &gt; Remote Hybrid</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12</a:t>
                      </a:r>
                    </a:p>
                  </a:txBody>
                  <a:tcPr marL="9525" marR="9525" marT="9525" marB="0" anchor="b"/>
                </a:tc>
                <a:tc>
                  <a:txBody>
                    <a:bodyPr/>
                    <a:lstStyle/>
                    <a:p>
                      <a:pPr algn="ctr" fontAlgn="b"/>
                      <a:endParaRPr lang="en-US" sz="1100" b="0" i="0" u="none" strike="noStrike">
                        <a:solidFill>
                          <a:srgbClr val="000000"/>
                        </a:solidFill>
                        <a:effectLst/>
                        <a:latin typeface="Gill Sans MT" panose="020B0502020104020203" pitchFamily="34" charset="0"/>
                      </a:endParaRP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12</a:t>
                      </a:r>
                    </a:p>
                  </a:txBody>
                  <a:tcPr marL="9525" marR="9525" marT="9525" marB="0" anchor="b"/>
                </a:tc>
                <a:extLst>
                  <a:ext uri="{0D108BD9-81ED-4DB2-BD59-A6C34878D82A}">
                    <a16:rowId xmlns:a16="http://schemas.microsoft.com/office/drawing/2014/main" val="1215800587"/>
                  </a:ext>
                </a:extLst>
              </a:tr>
              <a:tr h="247168">
                <a:tc>
                  <a:txBody>
                    <a:bodyPr/>
                    <a:lstStyle/>
                    <a:p>
                      <a:pPr algn="l" fontAlgn="b"/>
                      <a:r>
                        <a:rPr lang="en-US" sz="1100" b="0" i="0" u="none" strike="noStrike">
                          <a:solidFill>
                            <a:srgbClr val="000000"/>
                          </a:solidFill>
                          <a:effectLst/>
                          <a:latin typeface="Gill Sans MT" panose="020B0502020104020203" pitchFamily="34" charset="0"/>
                        </a:rPr>
                        <a:t>When to Work &gt; Flexible Start/Stop Times or Flex Day</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14</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40</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15</a:t>
                      </a: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69</a:t>
                      </a:r>
                    </a:p>
                  </a:txBody>
                  <a:tcPr marL="9525" marR="9525" marT="9525" marB="0" anchor="b"/>
                </a:tc>
                <a:extLst>
                  <a:ext uri="{0D108BD9-81ED-4DB2-BD59-A6C34878D82A}">
                    <a16:rowId xmlns:a16="http://schemas.microsoft.com/office/drawing/2014/main" val="4195381804"/>
                  </a:ext>
                </a:extLst>
              </a:tr>
              <a:tr h="341548">
                <a:tc>
                  <a:txBody>
                    <a:bodyPr/>
                    <a:lstStyle/>
                    <a:p>
                      <a:pPr algn="l" fontAlgn="b"/>
                      <a:r>
                        <a:rPr lang="en-US" sz="1100" b="0" i="0" u="none" strike="noStrike" dirty="0">
                          <a:solidFill>
                            <a:srgbClr val="000000"/>
                          </a:solidFill>
                          <a:effectLst/>
                          <a:latin typeface="Gill Sans MT" panose="020B0502020104020203" pitchFamily="34" charset="0"/>
                        </a:rPr>
                        <a:t>When to Work &gt; Flexible Start/Stop Times or Flex Day</a:t>
                      </a:r>
                      <a:br>
                        <a:rPr lang="en-US" sz="1100" b="0" i="0" u="none" strike="noStrike" dirty="0">
                          <a:solidFill>
                            <a:srgbClr val="000000"/>
                          </a:solidFill>
                          <a:effectLst/>
                          <a:latin typeface="Gill Sans MT" panose="020B0502020104020203" pitchFamily="34" charset="0"/>
                        </a:rPr>
                      </a:br>
                      <a:r>
                        <a:rPr lang="en-US" sz="1100" b="0" i="0" u="none" strike="noStrike" dirty="0">
                          <a:solidFill>
                            <a:srgbClr val="000000"/>
                          </a:solidFill>
                          <a:effectLst/>
                          <a:latin typeface="Gill Sans MT" panose="020B0502020104020203" pitchFamily="34" charset="0"/>
                        </a:rPr>
                        <a:t>Where to Work &gt; Remote Hybrid</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1</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71</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7</a:t>
                      </a: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79</a:t>
                      </a:r>
                    </a:p>
                  </a:txBody>
                  <a:tcPr marL="9525" marR="9525" marT="9525" marB="0" anchor="b"/>
                </a:tc>
                <a:extLst>
                  <a:ext uri="{0D108BD9-81ED-4DB2-BD59-A6C34878D82A}">
                    <a16:rowId xmlns:a16="http://schemas.microsoft.com/office/drawing/2014/main" val="2701571517"/>
                  </a:ext>
                </a:extLst>
              </a:tr>
              <a:tr h="247168">
                <a:tc>
                  <a:txBody>
                    <a:bodyPr/>
                    <a:lstStyle/>
                    <a:p>
                      <a:pPr algn="l" fontAlgn="b"/>
                      <a:r>
                        <a:rPr lang="en-US" sz="1100" b="0" i="0" u="none" strike="noStrike">
                          <a:solidFill>
                            <a:srgbClr val="000000"/>
                          </a:solidFill>
                          <a:effectLst/>
                          <a:latin typeface="Gill Sans MT" panose="020B0502020104020203" pitchFamily="34" charset="0"/>
                        </a:rPr>
                        <a:t>Where to Work &gt; Remote Hybrid</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20</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430</a:t>
                      </a:r>
                    </a:p>
                  </a:txBody>
                  <a:tcPr marL="9525" marR="9525" marT="9525" marB="0" anchor="b"/>
                </a:tc>
                <a:tc>
                  <a:txBody>
                    <a:bodyPr/>
                    <a:lstStyle/>
                    <a:p>
                      <a:pPr algn="ctr" fontAlgn="b"/>
                      <a:r>
                        <a:rPr lang="en-US" sz="1100" b="0" i="0" u="none" strike="noStrike">
                          <a:solidFill>
                            <a:srgbClr val="000000"/>
                          </a:solidFill>
                          <a:effectLst/>
                          <a:latin typeface="Gill Sans MT" panose="020B0502020104020203" pitchFamily="34" charset="0"/>
                        </a:rPr>
                        <a:t>32</a:t>
                      </a:r>
                    </a:p>
                  </a:txBody>
                  <a:tcPr marL="9525" marR="9525" marT="9525" marB="0" anchor="b"/>
                </a:tc>
                <a:tc>
                  <a:txBody>
                    <a:bodyPr/>
                    <a:lstStyle/>
                    <a:p>
                      <a:pPr algn="ctr" fontAlgn="b"/>
                      <a:r>
                        <a:rPr lang="en-US" sz="1100" b="0" i="0" u="none" strike="noStrike" dirty="0">
                          <a:solidFill>
                            <a:srgbClr val="000000"/>
                          </a:solidFill>
                          <a:effectLst/>
                          <a:latin typeface="Gill Sans MT" panose="020B0502020104020203" pitchFamily="34" charset="0"/>
                        </a:rPr>
                        <a:t>482</a:t>
                      </a:r>
                    </a:p>
                  </a:txBody>
                  <a:tcPr marL="9525" marR="9525" marT="9525" marB="0" anchor="b"/>
                </a:tc>
                <a:extLst>
                  <a:ext uri="{0D108BD9-81ED-4DB2-BD59-A6C34878D82A}">
                    <a16:rowId xmlns:a16="http://schemas.microsoft.com/office/drawing/2014/main" val="1433348614"/>
                  </a:ext>
                </a:extLst>
              </a:tr>
              <a:tr h="247168">
                <a:tc>
                  <a:txBody>
                    <a:bodyPr/>
                    <a:lstStyle/>
                    <a:p>
                      <a:pPr algn="l" fontAlgn="b"/>
                      <a:r>
                        <a:rPr lang="en-US" sz="1100" b="1" i="0" u="none" strike="noStrike">
                          <a:solidFill>
                            <a:srgbClr val="000000"/>
                          </a:solidFill>
                          <a:effectLst/>
                          <a:latin typeface="Gill Sans MT" panose="020B0502020104020203" pitchFamily="34" charset="0"/>
                        </a:rPr>
                        <a:t>Grand Total</a:t>
                      </a:r>
                    </a:p>
                  </a:txBody>
                  <a:tcPr marL="9525" marR="9525" marT="9525" marB="0" anchor="b"/>
                </a:tc>
                <a:tc>
                  <a:txBody>
                    <a:bodyPr/>
                    <a:lstStyle/>
                    <a:p>
                      <a:pPr algn="ctr" fontAlgn="b"/>
                      <a:r>
                        <a:rPr lang="en-US" sz="1100" b="1" i="0" u="none" strike="noStrike">
                          <a:solidFill>
                            <a:srgbClr val="000000"/>
                          </a:solidFill>
                          <a:effectLst/>
                          <a:latin typeface="Gill Sans MT" panose="020B0502020104020203" pitchFamily="34" charset="0"/>
                        </a:rPr>
                        <a:t>42</a:t>
                      </a:r>
                    </a:p>
                  </a:txBody>
                  <a:tcPr marL="9525" marR="9525" marT="9525" marB="0" anchor="b"/>
                </a:tc>
                <a:tc>
                  <a:txBody>
                    <a:bodyPr/>
                    <a:lstStyle/>
                    <a:p>
                      <a:pPr algn="ctr" fontAlgn="b"/>
                      <a:r>
                        <a:rPr lang="en-US" sz="1100" b="1" i="0" u="none" strike="noStrike">
                          <a:solidFill>
                            <a:srgbClr val="000000"/>
                          </a:solidFill>
                          <a:effectLst/>
                          <a:latin typeface="Gill Sans MT" panose="020B0502020104020203" pitchFamily="34" charset="0"/>
                        </a:rPr>
                        <a:t>601</a:t>
                      </a:r>
                    </a:p>
                  </a:txBody>
                  <a:tcPr marL="9525" marR="9525" marT="9525" marB="0" anchor="b"/>
                </a:tc>
                <a:tc>
                  <a:txBody>
                    <a:bodyPr/>
                    <a:lstStyle/>
                    <a:p>
                      <a:pPr algn="ctr" fontAlgn="b"/>
                      <a:r>
                        <a:rPr lang="en-US" sz="1100" b="1" i="0" u="none" strike="noStrike">
                          <a:solidFill>
                            <a:srgbClr val="000000"/>
                          </a:solidFill>
                          <a:effectLst/>
                          <a:latin typeface="Gill Sans MT" panose="020B0502020104020203" pitchFamily="34" charset="0"/>
                        </a:rPr>
                        <a:t>57</a:t>
                      </a:r>
                    </a:p>
                  </a:txBody>
                  <a:tcPr marL="9525" marR="9525" marT="9525" marB="0" anchor="b"/>
                </a:tc>
                <a:tc>
                  <a:txBody>
                    <a:bodyPr/>
                    <a:lstStyle/>
                    <a:p>
                      <a:pPr algn="ctr" fontAlgn="b"/>
                      <a:r>
                        <a:rPr lang="en-US" sz="1100" b="1" i="0" u="none" strike="noStrike" dirty="0">
                          <a:solidFill>
                            <a:srgbClr val="000000"/>
                          </a:solidFill>
                          <a:effectLst/>
                          <a:latin typeface="Gill Sans MT" panose="020B0502020104020203" pitchFamily="34" charset="0"/>
                        </a:rPr>
                        <a:t>700</a:t>
                      </a:r>
                    </a:p>
                  </a:txBody>
                  <a:tcPr marL="9525" marR="9525" marT="9525" marB="0" anchor="b"/>
                </a:tc>
                <a:extLst>
                  <a:ext uri="{0D108BD9-81ED-4DB2-BD59-A6C34878D82A}">
                    <a16:rowId xmlns:a16="http://schemas.microsoft.com/office/drawing/2014/main" val="3701782733"/>
                  </a:ext>
                </a:extLst>
              </a:tr>
            </a:tbl>
          </a:graphicData>
        </a:graphic>
      </p:graphicFrame>
      <p:sp>
        <p:nvSpPr>
          <p:cNvPr id="4" name="Text Placeholder 3">
            <a:extLst>
              <a:ext uri="{FF2B5EF4-FFF2-40B4-BE49-F238E27FC236}">
                <a16:creationId xmlns:a16="http://schemas.microsoft.com/office/drawing/2014/main" id="{17FC28A3-DAE0-4390-B22D-231FFC2F9965}"/>
              </a:ext>
            </a:extLst>
          </p:cNvPr>
          <p:cNvSpPr>
            <a:spLocks noGrp="1"/>
          </p:cNvSpPr>
          <p:nvPr>
            <p:ph type="body" sz="half" idx="2"/>
          </p:nvPr>
        </p:nvSpPr>
        <p:spPr>
          <a:xfrm>
            <a:off x="1981201" y="1435101"/>
            <a:ext cx="3008312" cy="4691063"/>
          </a:xfrm>
        </p:spPr>
        <p:txBody>
          <a:bodyPr/>
          <a:lstStyle/>
          <a:p>
            <a:pPr marL="285750" indent="-285750">
              <a:buFont typeface="Arial" panose="020B0604020202020204" pitchFamily="34" charset="0"/>
              <a:buChar char="•"/>
            </a:pPr>
            <a:r>
              <a:rPr lang="en-US" dirty="0"/>
              <a:t>Arrangements including Remote Hybrid options were the most selected with over 84% of requests including Remote Hybrid</a:t>
            </a:r>
          </a:p>
          <a:p>
            <a:pPr marL="285750" indent="-285750">
              <a:buFont typeface="Arial" panose="020B0604020202020204" pitchFamily="34" charset="0"/>
              <a:buChar char="•"/>
            </a:pPr>
            <a:r>
              <a:rPr lang="en-US" dirty="0"/>
              <a:t>Compressed Workweek was the second highest arrangement type requested at 8%</a:t>
            </a:r>
          </a:p>
          <a:p>
            <a:pPr marL="285750" indent="-285750">
              <a:buFont typeface="Arial" panose="020B0604020202020204" pitchFamily="34" charset="0"/>
              <a:buChar char="•"/>
            </a:pPr>
            <a:r>
              <a:rPr lang="en-US" dirty="0"/>
              <a:t>6% of requests were denied, some still awaiting supervisor or staff appointing authority approval</a:t>
            </a:r>
          </a:p>
          <a:p>
            <a:pPr marL="285750" indent="-285750">
              <a:buFont typeface="Arial" panose="020B0604020202020204" pitchFamily="34" charset="0"/>
              <a:buChar char="•"/>
            </a:pPr>
            <a:r>
              <a:rPr lang="en-US" dirty="0"/>
              <a:t>HR Delivery continues to work with leaders to ensure all requests are dispositioned</a:t>
            </a:r>
          </a:p>
        </p:txBody>
      </p:sp>
    </p:spTree>
    <p:extLst>
      <p:ext uri="{BB962C8B-B14F-4D97-AF65-F5344CB8AC3E}">
        <p14:creationId xmlns:p14="http://schemas.microsoft.com/office/powerpoint/2010/main" val="29183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47BDD1-3F54-4308-987E-B4E3C3F04B43}"/>
              </a:ext>
            </a:extLst>
          </p:cNvPr>
          <p:cNvSpPr>
            <a:spLocks noGrp="1"/>
          </p:cNvSpPr>
          <p:nvPr>
            <p:ph type="title"/>
          </p:nvPr>
        </p:nvSpPr>
        <p:spPr/>
        <p:txBody>
          <a:bodyPr/>
          <a:lstStyle/>
          <a:p>
            <a:r>
              <a:rPr lang="en-US" dirty="0"/>
              <a:t>Next Steps</a:t>
            </a:r>
          </a:p>
        </p:txBody>
      </p:sp>
      <p:graphicFrame>
        <p:nvGraphicFramePr>
          <p:cNvPr id="8" name="Content Placeholder 5">
            <a:extLst>
              <a:ext uri="{FF2B5EF4-FFF2-40B4-BE49-F238E27FC236}">
                <a16:creationId xmlns:a16="http://schemas.microsoft.com/office/drawing/2014/main" id="{05786B7C-1BAE-47A7-B728-C37BDBB93A0B}"/>
              </a:ext>
            </a:extLst>
          </p:cNvPr>
          <p:cNvGraphicFramePr>
            <a:graphicFrameLocks noGrp="1"/>
          </p:cNvGraphicFramePr>
          <p:nvPr>
            <p:ph idx="1"/>
          </p:nvPr>
        </p:nvGraphicFramePr>
        <p:xfrm>
          <a:off x="2362200" y="1066800"/>
          <a:ext cx="7620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3657601" y="4007378"/>
            <a:ext cx="6283995" cy="1357844"/>
            <a:chOff x="1315741" y="1470288"/>
            <a:chExt cx="6283995" cy="1357844"/>
          </a:xfrm>
        </p:grpSpPr>
        <p:sp>
          <p:nvSpPr>
            <p:cNvPr id="6" name="Rectangle 5"/>
            <p:cNvSpPr/>
            <p:nvPr/>
          </p:nvSpPr>
          <p:spPr>
            <a:xfrm>
              <a:off x="1315741" y="1470288"/>
              <a:ext cx="6283995" cy="11742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p:cNvSpPr txBox="1"/>
            <p:nvPr/>
          </p:nvSpPr>
          <p:spPr>
            <a:xfrm>
              <a:off x="1315741" y="1653910"/>
              <a:ext cx="6283995" cy="11742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4272" tIns="124272" rIns="124272" bIns="124272" numCol="1" spcCol="1270" anchor="ctr" anchorCtr="0">
              <a:noAutofit/>
            </a:bodyPr>
            <a:lstStyle/>
            <a:p>
              <a:pPr defTabSz="711200">
                <a:spcBef>
                  <a:spcPct val="0"/>
                </a:spcBef>
                <a:spcAft>
                  <a:spcPct val="35000"/>
                </a:spcAft>
              </a:pPr>
              <a:r>
                <a:rPr lang="en-US" sz="1600" dirty="0">
                  <a:solidFill>
                    <a:prstClr val="black">
                      <a:hueOff val="0"/>
                      <a:satOff val="0"/>
                      <a:lumOff val="0"/>
                      <a:alphaOff val="0"/>
                    </a:prstClr>
                  </a:solidFill>
                  <a:latin typeface="Gill Sans MT" panose="020B0502020104020203" pitchFamily="34" charset="0"/>
                </a:rPr>
                <a:t>UHR and Leadership will be monitoring the program to determine if any modifications are necessary, but given the fact most arrangements will not even go into effect until January 18th, few changes are likely to be added to the program in the next window. </a:t>
              </a:r>
            </a:p>
            <a:p>
              <a:pPr defTabSz="711200">
                <a:spcBef>
                  <a:spcPct val="0"/>
                </a:spcBef>
                <a:spcAft>
                  <a:spcPct val="35000"/>
                </a:spcAft>
              </a:pPr>
              <a:r>
                <a:rPr lang="en-US" sz="1600" dirty="0">
                  <a:solidFill>
                    <a:prstClr val="black">
                      <a:hueOff val="0"/>
                      <a:satOff val="0"/>
                      <a:lumOff val="0"/>
                      <a:alphaOff val="0"/>
                    </a:prstClr>
                  </a:solidFill>
                  <a:latin typeface="Gill Sans MT" panose="020B0502020104020203" pitchFamily="34" charset="0"/>
                </a:rPr>
                <a:t>  </a:t>
              </a:r>
            </a:p>
          </p:txBody>
        </p:sp>
      </p:grpSp>
    </p:spTree>
    <p:extLst>
      <p:ext uri="{BB962C8B-B14F-4D97-AF65-F5344CB8AC3E}">
        <p14:creationId xmlns:p14="http://schemas.microsoft.com/office/powerpoint/2010/main" val="489218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USED_LAYOUT" val="1"/>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WithNumbers_2A" id="{26A4DF8B-2ED5-1147-8FA3-787E008C2CE2}" vid="{8D23465F-27DC-C24E-BABD-4541439876B1}"/>
    </a:ext>
  </a:extLst>
</a:theme>
</file>

<file path=ppt/theme/theme4.xml><?xml version="1.0" encoding="utf-8"?>
<a:theme xmlns:a="http://schemas.openxmlformats.org/drawingml/2006/main" name="ISU UHR">
  <a:themeElements>
    <a:clrScheme name="Custom 2">
      <a:dk1>
        <a:srgbClr val="F1BE48"/>
      </a:dk1>
      <a:lt1>
        <a:srgbClr val="FFFFFF"/>
      </a:lt1>
      <a:dk2>
        <a:srgbClr val="FFFFFF"/>
      </a:dk2>
      <a:lt2>
        <a:srgbClr val="707372"/>
      </a:lt2>
      <a:accent1>
        <a:srgbClr val="FF102E"/>
      </a:accent1>
      <a:accent2>
        <a:srgbClr val="F1BE48"/>
      </a:accent2>
      <a:accent3>
        <a:srgbClr val="707372"/>
      </a:accent3>
      <a:accent4>
        <a:srgbClr val="006BA6"/>
      </a:accent4>
      <a:accent5>
        <a:srgbClr val="B9975B"/>
      </a:accent5>
      <a:accent6>
        <a:srgbClr val="524727"/>
      </a:accent6>
      <a:hlink>
        <a:srgbClr val="FF102E"/>
      </a:hlink>
      <a:folHlink>
        <a:srgbClr val="006BA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SU UHR" id="{88D00C60-AAA1-49E8-B923-6753E9E10D2A}" vid="{D6414EDD-10A1-4426-80FA-AD193B33A86F}"/>
    </a:ext>
  </a:extLst>
</a:theme>
</file>

<file path=ppt/theme/theme5.xml><?xml version="1.0" encoding="utf-8"?>
<a:theme xmlns:a="http://schemas.openxmlformats.org/drawingml/2006/main" name="Theme1">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eme1">
  <a:themeElements>
    <a:clrScheme name="Iowa State Brand">
      <a:dk1>
        <a:srgbClr val="000000"/>
      </a:dk1>
      <a:lt1>
        <a:srgbClr val="FFFFFF"/>
      </a:lt1>
      <a:dk2>
        <a:srgbClr val="5E5E5E"/>
      </a:dk2>
      <a:lt2>
        <a:srgbClr val="DDDDDD"/>
      </a:lt2>
      <a:accent1>
        <a:srgbClr val="DD1931"/>
      </a:accent1>
      <a:accent2>
        <a:srgbClr val="F0BD48"/>
      </a:accent2>
      <a:accent3>
        <a:srgbClr val="75871D"/>
      </a:accent3>
      <a:accent4>
        <a:srgbClr val="006AA6"/>
      </a:accent4>
      <a:accent5>
        <a:srgbClr val="707371"/>
      </a:accent5>
      <a:accent6>
        <a:srgbClr val="ABA399"/>
      </a:accent6>
      <a:hlink>
        <a:srgbClr val="DD1931"/>
      </a:hlink>
      <a:folHlink>
        <a:srgbClr val="F0BD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03A69F6-A83F-4E47-8CB8-28F269D91A24}" vid="{67E4C844-DA90-B640-AC5B-545912435A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2799</TotalTime>
  <Words>3092</Words>
  <Application>Microsoft Office PowerPoint</Application>
  <PresentationFormat>Widescreen</PresentationFormat>
  <Paragraphs>452</Paragraphs>
  <Slides>37</Slides>
  <Notes>20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37</vt:i4>
      </vt:variant>
    </vt:vector>
  </HeadingPairs>
  <TitlesOfParts>
    <vt:vector size="55" baseType="lpstr">
      <vt:lpstr>Arial</vt:lpstr>
      <vt:lpstr>Arial Black</vt:lpstr>
      <vt:lpstr>Arial Narrow</vt:lpstr>
      <vt:lpstr>Calibri</vt:lpstr>
      <vt:lpstr>Calibri Light</vt:lpstr>
      <vt:lpstr>Gill Sans MT</vt:lpstr>
      <vt:lpstr>Times</vt:lpstr>
      <vt:lpstr>Univers 65 Bold</vt:lpstr>
      <vt:lpstr>Univers 67 CondensedBold</vt:lpstr>
      <vt:lpstr>Univers 75 Black</vt:lpstr>
      <vt:lpstr>Wingdings</vt:lpstr>
      <vt:lpstr>Wingdings,Sans-Serif</vt:lpstr>
      <vt:lpstr>Office Theme</vt:lpstr>
      <vt:lpstr>1_Custom Design</vt:lpstr>
      <vt:lpstr>PowerPoint</vt:lpstr>
      <vt:lpstr>ISU UHR</vt:lpstr>
      <vt:lpstr>Theme1</vt:lpstr>
      <vt:lpstr>1_Theme1</vt:lpstr>
      <vt:lpstr>PowerPoint Presentation</vt:lpstr>
      <vt:lpstr>PowerPoint Presentation</vt:lpstr>
      <vt:lpstr>PowerPoint Presentation</vt:lpstr>
      <vt:lpstr>WorkFlex</vt:lpstr>
      <vt:lpstr>Key Information</vt:lpstr>
      <vt:lpstr>Divisional Utilization of WorkFlex</vt:lpstr>
      <vt:lpstr>Duration of Requested Arrangements </vt:lpstr>
      <vt:lpstr>Arrangement Types</vt:lpstr>
      <vt:lpstr>Next Steps</vt:lpstr>
      <vt:lpstr>Where to Go for Help</vt:lpstr>
      <vt:lpstr>PowerPoint Presentation</vt:lpstr>
      <vt:lpstr>Workday Today</vt:lpstr>
      <vt:lpstr>Workday Changes</vt:lpstr>
      <vt:lpstr>Homepage Updates</vt:lpstr>
      <vt:lpstr>Workday Homepage Updates</vt:lpstr>
      <vt:lpstr>Workday Standard Cards Example</vt:lpstr>
      <vt:lpstr>Workday Standard Cards</vt:lpstr>
      <vt:lpstr>Homepage Updates</vt:lpstr>
      <vt:lpstr>Homepage Updates</vt:lpstr>
      <vt:lpstr>Workday Assistant</vt:lpstr>
      <vt:lpstr>Workday Assistant</vt:lpstr>
      <vt:lpstr>Workday Assistant</vt:lpstr>
      <vt:lpstr>Workday Assistant Capabilities</vt:lpstr>
      <vt:lpstr>Workday Assistant Limitations</vt:lpstr>
      <vt:lpstr>Configurable Search</vt:lpstr>
      <vt:lpstr>Search Landing Page Updates  Reduced number of search categories and addition of badges </vt:lpstr>
      <vt:lpstr>Search Landing Page Updates  Customizable search results menu </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Burnett-Larkins</dc:creator>
  <cp:lastModifiedBy>Sarah Larkin</cp:lastModifiedBy>
  <cp:revision>292</cp:revision>
  <dcterms:created xsi:type="dcterms:W3CDTF">2020-07-08T15:58:19Z</dcterms:created>
  <dcterms:modified xsi:type="dcterms:W3CDTF">2022-03-14T17:07:48Z</dcterms:modified>
</cp:coreProperties>
</file>